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8" r:id="rId5"/>
    <p:sldId id="260" r:id="rId6"/>
    <p:sldId id="259" r:id="rId7"/>
    <p:sldId id="263" r:id="rId8"/>
    <p:sldId id="262" r:id="rId9"/>
    <p:sldId id="264" r:id="rId10"/>
    <p:sldId id="265" r:id="rId11"/>
    <p:sldId id="267" r:id="rId12"/>
    <p:sldId id="270" r:id="rId13"/>
    <p:sldId id="266" r:id="rId14"/>
    <p:sldId id="269" r:id="rId15"/>
    <p:sldId id="268" r:id="rId16"/>
    <p:sldId id="271" r:id="rId17"/>
    <p:sldId id="274" r:id="rId18"/>
    <p:sldId id="273" r:id="rId19"/>
    <p:sldId id="272" r:id="rId20"/>
    <p:sldId id="275" r:id="rId21"/>
    <p:sldId id="278" r:id="rId22"/>
    <p:sldId id="276" r:id="rId23"/>
    <p:sldId id="277" r:id="rId24"/>
    <p:sldId id="280" r:id="rId25"/>
    <p:sldId id="281" r:id="rId26"/>
    <p:sldId id="283" r:id="rId27"/>
    <p:sldId id="282" r:id="rId28"/>
    <p:sldId id="285" r:id="rId29"/>
    <p:sldId id="284" r:id="rId30"/>
    <p:sldId id="286" r:id="rId31"/>
    <p:sldId id="290" r:id="rId32"/>
    <p:sldId id="287"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4" d="100"/>
          <a:sy n="54" d="100"/>
        </p:scale>
        <p:origin x="82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AEDBF-F929-43D9-9F96-EB6AE28AE1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4E143D-659C-42FE-B9B8-92606718AC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853861-BE8C-4BD6-BC83-90C79D733C89}"/>
              </a:ext>
            </a:extLst>
          </p:cNvPr>
          <p:cNvSpPr>
            <a:spLocks noGrp="1"/>
          </p:cNvSpPr>
          <p:nvPr>
            <p:ph type="dt" sz="half" idx="10"/>
          </p:nvPr>
        </p:nvSpPr>
        <p:spPr/>
        <p:txBody>
          <a:bodyPr/>
          <a:lstStyle/>
          <a:p>
            <a:fld id="{9457F0AD-7546-4064-AD84-816C927BB4A3}" type="datetimeFigureOut">
              <a:rPr lang="en-US" smtClean="0"/>
              <a:t>3/6/2022</a:t>
            </a:fld>
            <a:endParaRPr lang="en-US"/>
          </a:p>
        </p:txBody>
      </p:sp>
      <p:sp>
        <p:nvSpPr>
          <p:cNvPr id="5" name="Footer Placeholder 4">
            <a:extLst>
              <a:ext uri="{FF2B5EF4-FFF2-40B4-BE49-F238E27FC236}">
                <a16:creationId xmlns:a16="http://schemas.microsoft.com/office/drawing/2014/main" id="{AD843CE8-AECD-481C-8C7E-248D26E0C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901A2-8A1D-4C32-AE1F-A1893145A7DD}"/>
              </a:ext>
            </a:extLst>
          </p:cNvPr>
          <p:cNvSpPr>
            <a:spLocks noGrp="1"/>
          </p:cNvSpPr>
          <p:nvPr>
            <p:ph type="sldNum" sz="quarter" idx="12"/>
          </p:nvPr>
        </p:nvSpPr>
        <p:spPr/>
        <p:txBody>
          <a:bodyPr/>
          <a:lstStyle/>
          <a:p>
            <a:fld id="{7C94B95B-FDB0-4B79-BA90-D4D602BEAD3B}" type="slidenum">
              <a:rPr lang="en-US" smtClean="0"/>
              <a:t>‹#›</a:t>
            </a:fld>
            <a:endParaRPr lang="en-US"/>
          </a:p>
        </p:txBody>
      </p:sp>
    </p:spTree>
    <p:extLst>
      <p:ext uri="{BB962C8B-B14F-4D97-AF65-F5344CB8AC3E}">
        <p14:creationId xmlns:p14="http://schemas.microsoft.com/office/powerpoint/2010/main" val="615567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BC72-FD63-47BC-B2FA-668BF6BCC0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588010-9278-48BE-9933-986D522A9A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DA4106-B8F0-4DF8-9815-5DCF63BAF5EF}"/>
              </a:ext>
            </a:extLst>
          </p:cNvPr>
          <p:cNvSpPr>
            <a:spLocks noGrp="1"/>
          </p:cNvSpPr>
          <p:nvPr>
            <p:ph type="dt" sz="half" idx="10"/>
          </p:nvPr>
        </p:nvSpPr>
        <p:spPr/>
        <p:txBody>
          <a:bodyPr/>
          <a:lstStyle/>
          <a:p>
            <a:fld id="{9457F0AD-7546-4064-AD84-816C927BB4A3}" type="datetimeFigureOut">
              <a:rPr lang="en-US" smtClean="0"/>
              <a:t>3/6/2022</a:t>
            </a:fld>
            <a:endParaRPr lang="en-US"/>
          </a:p>
        </p:txBody>
      </p:sp>
      <p:sp>
        <p:nvSpPr>
          <p:cNvPr id="5" name="Footer Placeholder 4">
            <a:extLst>
              <a:ext uri="{FF2B5EF4-FFF2-40B4-BE49-F238E27FC236}">
                <a16:creationId xmlns:a16="http://schemas.microsoft.com/office/drawing/2014/main" id="{938B998F-1AEE-4D16-A1D7-68DCC2C04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B0368B-283F-4CB6-A8C2-CD117E0DB7D1}"/>
              </a:ext>
            </a:extLst>
          </p:cNvPr>
          <p:cNvSpPr>
            <a:spLocks noGrp="1"/>
          </p:cNvSpPr>
          <p:nvPr>
            <p:ph type="sldNum" sz="quarter" idx="12"/>
          </p:nvPr>
        </p:nvSpPr>
        <p:spPr/>
        <p:txBody>
          <a:bodyPr/>
          <a:lstStyle/>
          <a:p>
            <a:fld id="{7C94B95B-FDB0-4B79-BA90-D4D602BEAD3B}" type="slidenum">
              <a:rPr lang="en-US" smtClean="0"/>
              <a:t>‹#›</a:t>
            </a:fld>
            <a:endParaRPr lang="en-US"/>
          </a:p>
        </p:txBody>
      </p:sp>
    </p:spTree>
    <p:extLst>
      <p:ext uri="{BB962C8B-B14F-4D97-AF65-F5344CB8AC3E}">
        <p14:creationId xmlns:p14="http://schemas.microsoft.com/office/powerpoint/2010/main" val="923851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84918A-D3A9-46A6-9088-AAFC29D548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502E0D-04E0-4585-9F30-5D70AE84AB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82C27B-DE86-492F-A0A4-97D210E82091}"/>
              </a:ext>
            </a:extLst>
          </p:cNvPr>
          <p:cNvSpPr>
            <a:spLocks noGrp="1"/>
          </p:cNvSpPr>
          <p:nvPr>
            <p:ph type="dt" sz="half" idx="10"/>
          </p:nvPr>
        </p:nvSpPr>
        <p:spPr/>
        <p:txBody>
          <a:bodyPr/>
          <a:lstStyle/>
          <a:p>
            <a:fld id="{9457F0AD-7546-4064-AD84-816C927BB4A3}" type="datetimeFigureOut">
              <a:rPr lang="en-US" smtClean="0"/>
              <a:t>3/6/2022</a:t>
            </a:fld>
            <a:endParaRPr lang="en-US"/>
          </a:p>
        </p:txBody>
      </p:sp>
      <p:sp>
        <p:nvSpPr>
          <p:cNvPr id="5" name="Footer Placeholder 4">
            <a:extLst>
              <a:ext uri="{FF2B5EF4-FFF2-40B4-BE49-F238E27FC236}">
                <a16:creationId xmlns:a16="http://schemas.microsoft.com/office/drawing/2014/main" id="{E71D775E-A543-47F0-9C20-66F1DF741A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AD900-676F-4AC9-94FE-5CC8DC842271}"/>
              </a:ext>
            </a:extLst>
          </p:cNvPr>
          <p:cNvSpPr>
            <a:spLocks noGrp="1"/>
          </p:cNvSpPr>
          <p:nvPr>
            <p:ph type="sldNum" sz="quarter" idx="12"/>
          </p:nvPr>
        </p:nvSpPr>
        <p:spPr/>
        <p:txBody>
          <a:bodyPr/>
          <a:lstStyle/>
          <a:p>
            <a:fld id="{7C94B95B-FDB0-4B79-BA90-D4D602BEAD3B}" type="slidenum">
              <a:rPr lang="en-US" smtClean="0"/>
              <a:t>‹#›</a:t>
            </a:fld>
            <a:endParaRPr lang="en-US"/>
          </a:p>
        </p:txBody>
      </p:sp>
    </p:spTree>
    <p:extLst>
      <p:ext uri="{BB962C8B-B14F-4D97-AF65-F5344CB8AC3E}">
        <p14:creationId xmlns:p14="http://schemas.microsoft.com/office/powerpoint/2010/main" val="3309315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71D17-2C1D-4E6A-A6E9-410B74E6C4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61A3AA-FD0E-45DF-B123-73E216268F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0C3595-EBFB-4023-87DA-5B0CDE1CC324}"/>
              </a:ext>
            </a:extLst>
          </p:cNvPr>
          <p:cNvSpPr>
            <a:spLocks noGrp="1"/>
          </p:cNvSpPr>
          <p:nvPr>
            <p:ph type="dt" sz="half" idx="10"/>
          </p:nvPr>
        </p:nvSpPr>
        <p:spPr/>
        <p:txBody>
          <a:bodyPr/>
          <a:lstStyle/>
          <a:p>
            <a:fld id="{9457F0AD-7546-4064-AD84-816C927BB4A3}" type="datetimeFigureOut">
              <a:rPr lang="en-US" smtClean="0"/>
              <a:t>3/6/2022</a:t>
            </a:fld>
            <a:endParaRPr lang="en-US"/>
          </a:p>
        </p:txBody>
      </p:sp>
      <p:sp>
        <p:nvSpPr>
          <p:cNvPr id="5" name="Footer Placeholder 4">
            <a:extLst>
              <a:ext uri="{FF2B5EF4-FFF2-40B4-BE49-F238E27FC236}">
                <a16:creationId xmlns:a16="http://schemas.microsoft.com/office/drawing/2014/main" id="{0C6AD120-6E0D-4349-97D3-49B6337156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B06D1D-E354-4D9F-A94A-43EE064E77C0}"/>
              </a:ext>
            </a:extLst>
          </p:cNvPr>
          <p:cNvSpPr>
            <a:spLocks noGrp="1"/>
          </p:cNvSpPr>
          <p:nvPr>
            <p:ph type="sldNum" sz="quarter" idx="12"/>
          </p:nvPr>
        </p:nvSpPr>
        <p:spPr/>
        <p:txBody>
          <a:bodyPr/>
          <a:lstStyle/>
          <a:p>
            <a:fld id="{7C94B95B-FDB0-4B79-BA90-D4D602BEAD3B}" type="slidenum">
              <a:rPr lang="en-US" smtClean="0"/>
              <a:t>‹#›</a:t>
            </a:fld>
            <a:endParaRPr lang="en-US"/>
          </a:p>
        </p:txBody>
      </p:sp>
    </p:spTree>
    <p:extLst>
      <p:ext uri="{BB962C8B-B14F-4D97-AF65-F5344CB8AC3E}">
        <p14:creationId xmlns:p14="http://schemas.microsoft.com/office/powerpoint/2010/main" val="3721328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129E-C59C-4996-930A-4EB9205DCB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D6644D-A8E8-4E4B-BFEA-1F391ACCF2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06ADA0-2DEE-4103-A215-805AD877DB74}"/>
              </a:ext>
            </a:extLst>
          </p:cNvPr>
          <p:cNvSpPr>
            <a:spLocks noGrp="1"/>
          </p:cNvSpPr>
          <p:nvPr>
            <p:ph type="dt" sz="half" idx="10"/>
          </p:nvPr>
        </p:nvSpPr>
        <p:spPr/>
        <p:txBody>
          <a:bodyPr/>
          <a:lstStyle/>
          <a:p>
            <a:fld id="{9457F0AD-7546-4064-AD84-816C927BB4A3}" type="datetimeFigureOut">
              <a:rPr lang="en-US" smtClean="0"/>
              <a:t>3/6/2022</a:t>
            </a:fld>
            <a:endParaRPr lang="en-US"/>
          </a:p>
        </p:txBody>
      </p:sp>
      <p:sp>
        <p:nvSpPr>
          <p:cNvPr id="5" name="Footer Placeholder 4">
            <a:extLst>
              <a:ext uri="{FF2B5EF4-FFF2-40B4-BE49-F238E27FC236}">
                <a16:creationId xmlns:a16="http://schemas.microsoft.com/office/drawing/2014/main" id="{19820C44-4852-450E-AF52-A1B889B9ED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CE9F2D-9234-4688-8762-4A6CFB5D41C1}"/>
              </a:ext>
            </a:extLst>
          </p:cNvPr>
          <p:cNvSpPr>
            <a:spLocks noGrp="1"/>
          </p:cNvSpPr>
          <p:nvPr>
            <p:ph type="sldNum" sz="quarter" idx="12"/>
          </p:nvPr>
        </p:nvSpPr>
        <p:spPr/>
        <p:txBody>
          <a:bodyPr/>
          <a:lstStyle/>
          <a:p>
            <a:fld id="{7C94B95B-FDB0-4B79-BA90-D4D602BEAD3B}" type="slidenum">
              <a:rPr lang="en-US" smtClean="0"/>
              <a:t>‹#›</a:t>
            </a:fld>
            <a:endParaRPr lang="en-US"/>
          </a:p>
        </p:txBody>
      </p:sp>
    </p:spTree>
    <p:extLst>
      <p:ext uri="{BB962C8B-B14F-4D97-AF65-F5344CB8AC3E}">
        <p14:creationId xmlns:p14="http://schemas.microsoft.com/office/powerpoint/2010/main" val="3950922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1B15D-3345-48FB-889F-ED9DDC999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36BD33-562A-4140-A00B-00478455E0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6EBB43-75CA-4D49-8B89-D6342EA1D3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B49CF5-309B-4845-BBBD-C7FE10043F52}"/>
              </a:ext>
            </a:extLst>
          </p:cNvPr>
          <p:cNvSpPr>
            <a:spLocks noGrp="1"/>
          </p:cNvSpPr>
          <p:nvPr>
            <p:ph type="dt" sz="half" idx="10"/>
          </p:nvPr>
        </p:nvSpPr>
        <p:spPr/>
        <p:txBody>
          <a:bodyPr/>
          <a:lstStyle/>
          <a:p>
            <a:fld id="{9457F0AD-7546-4064-AD84-816C927BB4A3}" type="datetimeFigureOut">
              <a:rPr lang="en-US" smtClean="0"/>
              <a:t>3/6/2022</a:t>
            </a:fld>
            <a:endParaRPr lang="en-US"/>
          </a:p>
        </p:txBody>
      </p:sp>
      <p:sp>
        <p:nvSpPr>
          <p:cNvPr id="6" name="Footer Placeholder 5">
            <a:extLst>
              <a:ext uri="{FF2B5EF4-FFF2-40B4-BE49-F238E27FC236}">
                <a16:creationId xmlns:a16="http://schemas.microsoft.com/office/drawing/2014/main" id="{F1737B47-EC3D-4A43-BAF7-6A7265BA2A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A72704-BD74-4627-B866-E033B6CF8822}"/>
              </a:ext>
            </a:extLst>
          </p:cNvPr>
          <p:cNvSpPr>
            <a:spLocks noGrp="1"/>
          </p:cNvSpPr>
          <p:nvPr>
            <p:ph type="sldNum" sz="quarter" idx="12"/>
          </p:nvPr>
        </p:nvSpPr>
        <p:spPr/>
        <p:txBody>
          <a:bodyPr/>
          <a:lstStyle/>
          <a:p>
            <a:fld id="{7C94B95B-FDB0-4B79-BA90-D4D602BEAD3B}" type="slidenum">
              <a:rPr lang="en-US" smtClean="0"/>
              <a:t>‹#›</a:t>
            </a:fld>
            <a:endParaRPr lang="en-US"/>
          </a:p>
        </p:txBody>
      </p:sp>
    </p:spTree>
    <p:extLst>
      <p:ext uri="{BB962C8B-B14F-4D97-AF65-F5344CB8AC3E}">
        <p14:creationId xmlns:p14="http://schemas.microsoft.com/office/powerpoint/2010/main" val="3170380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480A7-20E1-4F03-8E42-0AE5B92B96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028129-A329-48D5-8D4C-58CD8BB44E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44D928-25DE-477B-98EF-ED03E80530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C4BF29-1E74-4D2F-8BC2-89BDAFEC4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D23CE-D48B-4398-A931-4B3CD88B30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EFA51E-1D75-467C-BF7A-0C2221CFC7A6}"/>
              </a:ext>
            </a:extLst>
          </p:cNvPr>
          <p:cNvSpPr>
            <a:spLocks noGrp="1"/>
          </p:cNvSpPr>
          <p:nvPr>
            <p:ph type="dt" sz="half" idx="10"/>
          </p:nvPr>
        </p:nvSpPr>
        <p:spPr/>
        <p:txBody>
          <a:bodyPr/>
          <a:lstStyle/>
          <a:p>
            <a:fld id="{9457F0AD-7546-4064-AD84-816C927BB4A3}" type="datetimeFigureOut">
              <a:rPr lang="en-US" smtClean="0"/>
              <a:t>3/6/2022</a:t>
            </a:fld>
            <a:endParaRPr lang="en-US"/>
          </a:p>
        </p:txBody>
      </p:sp>
      <p:sp>
        <p:nvSpPr>
          <p:cNvPr id="8" name="Footer Placeholder 7">
            <a:extLst>
              <a:ext uri="{FF2B5EF4-FFF2-40B4-BE49-F238E27FC236}">
                <a16:creationId xmlns:a16="http://schemas.microsoft.com/office/drawing/2014/main" id="{DF7A0294-BB1E-48FA-BB02-F42F138CCE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0981F1-27CF-48A8-A05A-5BCA0E9FC6EF}"/>
              </a:ext>
            </a:extLst>
          </p:cNvPr>
          <p:cNvSpPr>
            <a:spLocks noGrp="1"/>
          </p:cNvSpPr>
          <p:nvPr>
            <p:ph type="sldNum" sz="quarter" idx="12"/>
          </p:nvPr>
        </p:nvSpPr>
        <p:spPr/>
        <p:txBody>
          <a:bodyPr/>
          <a:lstStyle/>
          <a:p>
            <a:fld id="{7C94B95B-FDB0-4B79-BA90-D4D602BEAD3B}" type="slidenum">
              <a:rPr lang="en-US" smtClean="0"/>
              <a:t>‹#›</a:t>
            </a:fld>
            <a:endParaRPr lang="en-US"/>
          </a:p>
        </p:txBody>
      </p:sp>
    </p:spTree>
    <p:extLst>
      <p:ext uri="{BB962C8B-B14F-4D97-AF65-F5344CB8AC3E}">
        <p14:creationId xmlns:p14="http://schemas.microsoft.com/office/powerpoint/2010/main" val="1779388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27AF7-65BD-4265-9C78-4258420C0E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AF3252-1C1D-4C05-81A7-412CE1D7B084}"/>
              </a:ext>
            </a:extLst>
          </p:cNvPr>
          <p:cNvSpPr>
            <a:spLocks noGrp="1"/>
          </p:cNvSpPr>
          <p:nvPr>
            <p:ph type="dt" sz="half" idx="10"/>
          </p:nvPr>
        </p:nvSpPr>
        <p:spPr/>
        <p:txBody>
          <a:bodyPr/>
          <a:lstStyle/>
          <a:p>
            <a:fld id="{9457F0AD-7546-4064-AD84-816C927BB4A3}" type="datetimeFigureOut">
              <a:rPr lang="en-US" smtClean="0"/>
              <a:t>3/6/2022</a:t>
            </a:fld>
            <a:endParaRPr lang="en-US"/>
          </a:p>
        </p:txBody>
      </p:sp>
      <p:sp>
        <p:nvSpPr>
          <p:cNvPr id="4" name="Footer Placeholder 3">
            <a:extLst>
              <a:ext uri="{FF2B5EF4-FFF2-40B4-BE49-F238E27FC236}">
                <a16:creationId xmlns:a16="http://schemas.microsoft.com/office/drawing/2014/main" id="{216E5A0F-0912-4D71-9AF3-A6D0755FE0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F8E14B-1576-4155-9874-0BC099562A06}"/>
              </a:ext>
            </a:extLst>
          </p:cNvPr>
          <p:cNvSpPr>
            <a:spLocks noGrp="1"/>
          </p:cNvSpPr>
          <p:nvPr>
            <p:ph type="sldNum" sz="quarter" idx="12"/>
          </p:nvPr>
        </p:nvSpPr>
        <p:spPr/>
        <p:txBody>
          <a:bodyPr/>
          <a:lstStyle/>
          <a:p>
            <a:fld id="{7C94B95B-FDB0-4B79-BA90-D4D602BEAD3B}" type="slidenum">
              <a:rPr lang="en-US" smtClean="0"/>
              <a:t>‹#›</a:t>
            </a:fld>
            <a:endParaRPr lang="en-US"/>
          </a:p>
        </p:txBody>
      </p:sp>
    </p:spTree>
    <p:extLst>
      <p:ext uri="{BB962C8B-B14F-4D97-AF65-F5344CB8AC3E}">
        <p14:creationId xmlns:p14="http://schemas.microsoft.com/office/powerpoint/2010/main" val="3804512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34DC0A-CFB2-4FC3-8FA5-9C0C6E225CC1}"/>
              </a:ext>
            </a:extLst>
          </p:cNvPr>
          <p:cNvSpPr>
            <a:spLocks noGrp="1"/>
          </p:cNvSpPr>
          <p:nvPr>
            <p:ph type="dt" sz="half" idx="10"/>
          </p:nvPr>
        </p:nvSpPr>
        <p:spPr/>
        <p:txBody>
          <a:bodyPr/>
          <a:lstStyle/>
          <a:p>
            <a:fld id="{9457F0AD-7546-4064-AD84-816C927BB4A3}" type="datetimeFigureOut">
              <a:rPr lang="en-US" smtClean="0"/>
              <a:t>3/6/2022</a:t>
            </a:fld>
            <a:endParaRPr lang="en-US"/>
          </a:p>
        </p:txBody>
      </p:sp>
      <p:sp>
        <p:nvSpPr>
          <p:cNvPr id="3" name="Footer Placeholder 2">
            <a:extLst>
              <a:ext uri="{FF2B5EF4-FFF2-40B4-BE49-F238E27FC236}">
                <a16:creationId xmlns:a16="http://schemas.microsoft.com/office/drawing/2014/main" id="{5627E551-528F-4233-A297-2A8C482B66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E08CBE-C490-4E44-BEC1-EBB0D4445E21}"/>
              </a:ext>
            </a:extLst>
          </p:cNvPr>
          <p:cNvSpPr>
            <a:spLocks noGrp="1"/>
          </p:cNvSpPr>
          <p:nvPr>
            <p:ph type="sldNum" sz="quarter" idx="12"/>
          </p:nvPr>
        </p:nvSpPr>
        <p:spPr/>
        <p:txBody>
          <a:bodyPr/>
          <a:lstStyle/>
          <a:p>
            <a:fld id="{7C94B95B-FDB0-4B79-BA90-D4D602BEAD3B}" type="slidenum">
              <a:rPr lang="en-US" smtClean="0"/>
              <a:t>‹#›</a:t>
            </a:fld>
            <a:endParaRPr lang="en-US"/>
          </a:p>
        </p:txBody>
      </p:sp>
    </p:spTree>
    <p:extLst>
      <p:ext uri="{BB962C8B-B14F-4D97-AF65-F5344CB8AC3E}">
        <p14:creationId xmlns:p14="http://schemas.microsoft.com/office/powerpoint/2010/main" val="3495008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6B136-4A69-44AC-8C0F-F593D811A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58A95A-8B46-4C38-82D4-50669AECDD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16413D-A6C2-4653-B6A8-F5C99E706B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8DD65E-E6AA-4A20-B9B1-9B37F54AE23E}"/>
              </a:ext>
            </a:extLst>
          </p:cNvPr>
          <p:cNvSpPr>
            <a:spLocks noGrp="1"/>
          </p:cNvSpPr>
          <p:nvPr>
            <p:ph type="dt" sz="half" idx="10"/>
          </p:nvPr>
        </p:nvSpPr>
        <p:spPr/>
        <p:txBody>
          <a:bodyPr/>
          <a:lstStyle/>
          <a:p>
            <a:fld id="{9457F0AD-7546-4064-AD84-816C927BB4A3}" type="datetimeFigureOut">
              <a:rPr lang="en-US" smtClean="0"/>
              <a:t>3/6/2022</a:t>
            </a:fld>
            <a:endParaRPr lang="en-US"/>
          </a:p>
        </p:txBody>
      </p:sp>
      <p:sp>
        <p:nvSpPr>
          <p:cNvPr id="6" name="Footer Placeholder 5">
            <a:extLst>
              <a:ext uri="{FF2B5EF4-FFF2-40B4-BE49-F238E27FC236}">
                <a16:creationId xmlns:a16="http://schemas.microsoft.com/office/drawing/2014/main" id="{626BC0B4-551B-44CC-AC57-A8531BB679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DA155A-5394-4B40-9D2B-51B5C8CEDAAB}"/>
              </a:ext>
            </a:extLst>
          </p:cNvPr>
          <p:cNvSpPr>
            <a:spLocks noGrp="1"/>
          </p:cNvSpPr>
          <p:nvPr>
            <p:ph type="sldNum" sz="quarter" idx="12"/>
          </p:nvPr>
        </p:nvSpPr>
        <p:spPr/>
        <p:txBody>
          <a:bodyPr/>
          <a:lstStyle/>
          <a:p>
            <a:fld id="{7C94B95B-FDB0-4B79-BA90-D4D602BEAD3B}" type="slidenum">
              <a:rPr lang="en-US" smtClean="0"/>
              <a:t>‹#›</a:t>
            </a:fld>
            <a:endParaRPr lang="en-US"/>
          </a:p>
        </p:txBody>
      </p:sp>
    </p:spTree>
    <p:extLst>
      <p:ext uri="{BB962C8B-B14F-4D97-AF65-F5344CB8AC3E}">
        <p14:creationId xmlns:p14="http://schemas.microsoft.com/office/powerpoint/2010/main" val="1807153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7CB89-3162-4BE4-BCE1-803A313EFC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6D8E35-0F66-44CF-9E81-0551E4CD30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3F604F-278F-4690-BFE4-B68A4D204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DB8B59-34D2-40D3-B8F9-B798BEC990EA}"/>
              </a:ext>
            </a:extLst>
          </p:cNvPr>
          <p:cNvSpPr>
            <a:spLocks noGrp="1"/>
          </p:cNvSpPr>
          <p:nvPr>
            <p:ph type="dt" sz="half" idx="10"/>
          </p:nvPr>
        </p:nvSpPr>
        <p:spPr/>
        <p:txBody>
          <a:bodyPr/>
          <a:lstStyle/>
          <a:p>
            <a:fld id="{9457F0AD-7546-4064-AD84-816C927BB4A3}" type="datetimeFigureOut">
              <a:rPr lang="en-US" smtClean="0"/>
              <a:t>3/6/2022</a:t>
            </a:fld>
            <a:endParaRPr lang="en-US"/>
          </a:p>
        </p:txBody>
      </p:sp>
      <p:sp>
        <p:nvSpPr>
          <p:cNvPr id="6" name="Footer Placeholder 5">
            <a:extLst>
              <a:ext uri="{FF2B5EF4-FFF2-40B4-BE49-F238E27FC236}">
                <a16:creationId xmlns:a16="http://schemas.microsoft.com/office/drawing/2014/main" id="{561035E3-12C6-45A4-B694-26C69638D2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354B0D-D56D-4CE8-B4A4-EB139A6DDF2D}"/>
              </a:ext>
            </a:extLst>
          </p:cNvPr>
          <p:cNvSpPr>
            <a:spLocks noGrp="1"/>
          </p:cNvSpPr>
          <p:nvPr>
            <p:ph type="sldNum" sz="quarter" idx="12"/>
          </p:nvPr>
        </p:nvSpPr>
        <p:spPr/>
        <p:txBody>
          <a:bodyPr/>
          <a:lstStyle/>
          <a:p>
            <a:fld id="{7C94B95B-FDB0-4B79-BA90-D4D602BEAD3B}" type="slidenum">
              <a:rPr lang="en-US" smtClean="0"/>
              <a:t>‹#›</a:t>
            </a:fld>
            <a:endParaRPr lang="en-US"/>
          </a:p>
        </p:txBody>
      </p:sp>
    </p:spTree>
    <p:extLst>
      <p:ext uri="{BB962C8B-B14F-4D97-AF65-F5344CB8AC3E}">
        <p14:creationId xmlns:p14="http://schemas.microsoft.com/office/powerpoint/2010/main" val="1420376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CA83A1-994F-4B16-BCBA-F760305685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089001-BEBD-43F3-A577-3F89FC6F3E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7B71F7-81ED-4604-8D39-A36C5DB9FA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57F0AD-7546-4064-AD84-816C927BB4A3}" type="datetimeFigureOut">
              <a:rPr lang="en-US" smtClean="0"/>
              <a:t>3/6/2022</a:t>
            </a:fld>
            <a:endParaRPr lang="en-US"/>
          </a:p>
        </p:txBody>
      </p:sp>
      <p:sp>
        <p:nvSpPr>
          <p:cNvPr id="5" name="Footer Placeholder 4">
            <a:extLst>
              <a:ext uri="{FF2B5EF4-FFF2-40B4-BE49-F238E27FC236}">
                <a16:creationId xmlns:a16="http://schemas.microsoft.com/office/drawing/2014/main" id="{B9517414-1508-48CF-84C1-59D5480799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3361E4-284F-4DD2-9369-F20D810B0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94B95B-FDB0-4B79-BA90-D4D602BEAD3B}" type="slidenum">
              <a:rPr lang="en-US" smtClean="0"/>
              <a:t>‹#›</a:t>
            </a:fld>
            <a:endParaRPr lang="en-US"/>
          </a:p>
        </p:txBody>
      </p:sp>
    </p:spTree>
    <p:extLst>
      <p:ext uri="{BB962C8B-B14F-4D97-AF65-F5344CB8AC3E}">
        <p14:creationId xmlns:p14="http://schemas.microsoft.com/office/powerpoint/2010/main" val="2886173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2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s>
</file>

<file path=ppt/slides/_rels/slide2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2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2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hyperlink" Target="https://cognitiveclass.ai/courses/ibm-cloud-essentials" TargetMode="External"/><Relationship Id="rId4" Type="http://schemas.openxmlformats.org/officeDocument/2006/relationships/hyperlink" Target="https://cognitiveclass.ai/courses/introduction-to-cloud"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ibm.com/training/cloud/jobroles" TargetMode="External"/><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3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3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3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4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4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4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8676D-7E91-4D45-92D1-DBA05218D53C}"/>
              </a:ext>
            </a:extLst>
          </p:cNvPr>
          <p:cNvSpPr>
            <a:spLocks noGrp="1"/>
          </p:cNvSpPr>
          <p:nvPr>
            <p:ph type="ctrTitle"/>
          </p:nvPr>
        </p:nvSpPr>
        <p:spPr/>
        <p:txBody>
          <a:bodyPr/>
          <a:lstStyle/>
          <a:p>
            <a:r>
              <a:rPr lang="en-US" dirty="0"/>
              <a:t>Cloud Advocate Exam Q&amp;A</a:t>
            </a:r>
          </a:p>
        </p:txBody>
      </p:sp>
      <p:sp>
        <p:nvSpPr>
          <p:cNvPr id="3" name="Subtitle 2">
            <a:extLst>
              <a:ext uri="{FF2B5EF4-FFF2-40B4-BE49-F238E27FC236}">
                <a16:creationId xmlns:a16="http://schemas.microsoft.com/office/drawing/2014/main" id="{C385942F-6CCA-4DD1-9090-73C9FD3CFD8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98380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FB825E-B3FB-437A-915F-2CAA9A28071C}"/>
              </a:ext>
            </a:extLst>
          </p:cNvPr>
          <p:cNvPicPr>
            <a:picLocks noChangeAspect="1"/>
          </p:cNvPicPr>
          <p:nvPr/>
        </p:nvPicPr>
        <p:blipFill>
          <a:blip r:embed="rId2"/>
          <a:stretch>
            <a:fillRect/>
          </a:stretch>
        </p:blipFill>
        <p:spPr>
          <a:xfrm>
            <a:off x="0" y="0"/>
            <a:ext cx="5266513" cy="2733675"/>
          </a:xfrm>
          <a:prstGeom prst="rect">
            <a:avLst/>
          </a:prstGeom>
        </p:spPr>
      </p:pic>
      <p:pic>
        <p:nvPicPr>
          <p:cNvPr id="3" name="Picture 2">
            <a:extLst>
              <a:ext uri="{FF2B5EF4-FFF2-40B4-BE49-F238E27FC236}">
                <a16:creationId xmlns:a16="http://schemas.microsoft.com/office/drawing/2014/main" id="{E13D2B71-3072-4F0C-AB82-622F92802277}"/>
              </a:ext>
            </a:extLst>
          </p:cNvPr>
          <p:cNvPicPr>
            <a:picLocks noChangeAspect="1"/>
          </p:cNvPicPr>
          <p:nvPr/>
        </p:nvPicPr>
        <p:blipFill>
          <a:blip r:embed="rId3"/>
          <a:stretch>
            <a:fillRect/>
          </a:stretch>
        </p:blipFill>
        <p:spPr>
          <a:xfrm>
            <a:off x="0" y="2884102"/>
            <a:ext cx="5176535" cy="544898"/>
          </a:xfrm>
          <a:prstGeom prst="rect">
            <a:avLst/>
          </a:prstGeom>
        </p:spPr>
      </p:pic>
      <p:pic>
        <p:nvPicPr>
          <p:cNvPr id="4" name="Picture 3">
            <a:extLst>
              <a:ext uri="{FF2B5EF4-FFF2-40B4-BE49-F238E27FC236}">
                <a16:creationId xmlns:a16="http://schemas.microsoft.com/office/drawing/2014/main" id="{A34FEB39-C971-41A3-9563-6BB89DC07C62}"/>
              </a:ext>
            </a:extLst>
          </p:cNvPr>
          <p:cNvPicPr>
            <a:picLocks noChangeAspect="1"/>
          </p:cNvPicPr>
          <p:nvPr/>
        </p:nvPicPr>
        <p:blipFill>
          <a:blip r:embed="rId4"/>
          <a:stretch>
            <a:fillRect/>
          </a:stretch>
        </p:blipFill>
        <p:spPr>
          <a:xfrm>
            <a:off x="6264209" y="0"/>
            <a:ext cx="3521989" cy="2274843"/>
          </a:xfrm>
          <a:prstGeom prst="rect">
            <a:avLst/>
          </a:prstGeom>
        </p:spPr>
      </p:pic>
      <p:pic>
        <p:nvPicPr>
          <p:cNvPr id="5" name="Picture 4">
            <a:extLst>
              <a:ext uri="{FF2B5EF4-FFF2-40B4-BE49-F238E27FC236}">
                <a16:creationId xmlns:a16="http://schemas.microsoft.com/office/drawing/2014/main" id="{E16136DD-FD62-4DCF-82CE-FA3D3F9ECAC9}"/>
              </a:ext>
            </a:extLst>
          </p:cNvPr>
          <p:cNvPicPr>
            <a:picLocks noChangeAspect="1"/>
          </p:cNvPicPr>
          <p:nvPr/>
        </p:nvPicPr>
        <p:blipFill>
          <a:blip r:embed="rId5"/>
          <a:stretch>
            <a:fillRect/>
          </a:stretch>
        </p:blipFill>
        <p:spPr>
          <a:xfrm>
            <a:off x="5663299" y="2891744"/>
            <a:ext cx="6142252" cy="537256"/>
          </a:xfrm>
          <a:prstGeom prst="rect">
            <a:avLst/>
          </a:prstGeom>
        </p:spPr>
      </p:pic>
      <p:pic>
        <p:nvPicPr>
          <p:cNvPr id="6" name="Picture 5">
            <a:extLst>
              <a:ext uri="{FF2B5EF4-FFF2-40B4-BE49-F238E27FC236}">
                <a16:creationId xmlns:a16="http://schemas.microsoft.com/office/drawing/2014/main" id="{B2489995-1328-4FC4-94D2-3E8C1F3B0561}"/>
              </a:ext>
            </a:extLst>
          </p:cNvPr>
          <p:cNvPicPr>
            <a:picLocks noChangeAspect="1"/>
          </p:cNvPicPr>
          <p:nvPr/>
        </p:nvPicPr>
        <p:blipFill>
          <a:blip r:embed="rId6"/>
          <a:stretch>
            <a:fillRect/>
          </a:stretch>
        </p:blipFill>
        <p:spPr>
          <a:xfrm>
            <a:off x="0" y="3495675"/>
            <a:ext cx="5067803" cy="2303421"/>
          </a:xfrm>
          <a:prstGeom prst="rect">
            <a:avLst/>
          </a:prstGeom>
        </p:spPr>
      </p:pic>
      <p:pic>
        <p:nvPicPr>
          <p:cNvPr id="7" name="Picture 6">
            <a:extLst>
              <a:ext uri="{FF2B5EF4-FFF2-40B4-BE49-F238E27FC236}">
                <a16:creationId xmlns:a16="http://schemas.microsoft.com/office/drawing/2014/main" id="{621D8BC2-3E63-4F5D-9F27-5053E4EF104F}"/>
              </a:ext>
            </a:extLst>
          </p:cNvPr>
          <p:cNvPicPr>
            <a:picLocks noChangeAspect="1"/>
          </p:cNvPicPr>
          <p:nvPr/>
        </p:nvPicPr>
        <p:blipFill>
          <a:blip r:embed="rId7"/>
          <a:stretch>
            <a:fillRect/>
          </a:stretch>
        </p:blipFill>
        <p:spPr>
          <a:xfrm>
            <a:off x="0" y="6189533"/>
            <a:ext cx="5067803" cy="471327"/>
          </a:xfrm>
          <a:prstGeom prst="rect">
            <a:avLst/>
          </a:prstGeom>
        </p:spPr>
      </p:pic>
      <p:pic>
        <p:nvPicPr>
          <p:cNvPr id="8" name="Picture 7">
            <a:extLst>
              <a:ext uri="{FF2B5EF4-FFF2-40B4-BE49-F238E27FC236}">
                <a16:creationId xmlns:a16="http://schemas.microsoft.com/office/drawing/2014/main" id="{B293EA44-DDA5-476D-B300-B8F759C4E3D6}"/>
              </a:ext>
            </a:extLst>
          </p:cNvPr>
          <p:cNvPicPr>
            <a:picLocks noChangeAspect="1"/>
          </p:cNvPicPr>
          <p:nvPr/>
        </p:nvPicPr>
        <p:blipFill>
          <a:blip r:embed="rId8"/>
          <a:stretch>
            <a:fillRect/>
          </a:stretch>
        </p:blipFill>
        <p:spPr>
          <a:xfrm>
            <a:off x="5663299" y="3429000"/>
            <a:ext cx="5192206" cy="2487806"/>
          </a:xfrm>
          <a:prstGeom prst="rect">
            <a:avLst/>
          </a:prstGeom>
        </p:spPr>
      </p:pic>
      <p:pic>
        <p:nvPicPr>
          <p:cNvPr id="11" name="Picture 10">
            <a:extLst>
              <a:ext uri="{FF2B5EF4-FFF2-40B4-BE49-F238E27FC236}">
                <a16:creationId xmlns:a16="http://schemas.microsoft.com/office/drawing/2014/main" id="{FCD139D8-942E-4336-9093-285361F8BB10}"/>
              </a:ext>
            </a:extLst>
          </p:cNvPr>
          <p:cNvPicPr>
            <a:picLocks noChangeAspect="1"/>
          </p:cNvPicPr>
          <p:nvPr/>
        </p:nvPicPr>
        <p:blipFill>
          <a:blip r:embed="rId9"/>
          <a:stretch>
            <a:fillRect/>
          </a:stretch>
        </p:blipFill>
        <p:spPr>
          <a:xfrm>
            <a:off x="5663299" y="6176120"/>
            <a:ext cx="5675307" cy="501908"/>
          </a:xfrm>
          <a:prstGeom prst="rect">
            <a:avLst/>
          </a:prstGeom>
        </p:spPr>
      </p:pic>
    </p:spTree>
    <p:extLst>
      <p:ext uri="{BB962C8B-B14F-4D97-AF65-F5344CB8AC3E}">
        <p14:creationId xmlns:p14="http://schemas.microsoft.com/office/powerpoint/2010/main" val="3961226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3D0E4D-2424-43C3-A6AF-0E09CF89C339}"/>
              </a:ext>
            </a:extLst>
          </p:cNvPr>
          <p:cNvPicPr>
            <a:picLocks noChangeAspect="1"/>
          </p:cNvPicPr>
          <p:nvPr/>
        </p:nvPicPr>
        <p:blipFill>
          <a:blip r:embed="rId2"/>
          <a:stretch>
            <a:fillRect/>
          </a:stretch>
        </p:blipFill>
        <p:spPr>
          <a:xfrm>
            <a:off x="1" y="0"/>
            <a:ext cx="5647060" cy="2720634"/>
          </a:xfrm>
          <a:prstGeom prst="rect">
            <a:avLst/>
          </a:prstGeom>
        </p:spPr>
      </p:pic>
      <p:pic>
        <p:nvPicPr>
          <p:cNvPr id="3" name="Picture 2">
            <a:extLst>
              <a:ext uri="{FF2B5EF4-FFF2-40B4-BE49-F238E27FC236}">
                <a16:creationId xmlns:a16="http://schemas.microsoft.com/office/drawing/2014/main" id="{9F9138A8-9C15-42EB-B75D-9C9DAF1C65EF}"/>
              </a:ext>
            </a:extLst>
          </p:cNvPr>
          <p:cNvPicPr>
            <a:picLocks noChangeAspect="1"/>
          </p:cNvPicPr>
          <p:nvPr/>
        </p:nvPicPr>
        <p:blipFill>
          <a:blip r:embed="rId3"/>
          <a:stretch>
            <a:fillRect/>
          </a:stretch>
        </p:blipFill>
        <p:spPr>
          <a:xfrm>
            <a:off x="1" y="2629821"/>
            <a:ext cx="5647060" cy="566799"/>
          </a:xfrm>
          <a:prstGeom prst="rect">
            <a:avLst/>
          </a:prstGeom>
        </p:spPr>
      </p:pic>
      <p:pic>
        <p:nvPicPr>
          <p:cNvPr id="4" name="Picture 3">
            <a:extLst>
              <a:ext uri="{FF2B5EF4-FFF2-40B4-BE49-F238E27FC236}">
                <a16:creationId xmlns:a16="http://schemas.microsoft.com/office/drawing/2014/main" id="{DFAD503D-4F92-44AF-B18A-3A82BB0CF2D9}"/>
              </a:ext>
            </a:extLst>
          </p:cNvPr>
          <p:cNvPicPr>
            <a:picLocks noChangeAspect="1"/>
          </p:cNvPicPr>
          <p:nvPr/>
        </p:nvPicPr>
        <p:blipFill>
          <a:blip r:embed="rId4"/>
          <a:stretch>
            <a:fillRect/>
          </a:stretch>
        </p:blipFill>
        <p:spPr>
          <a:xfrm>
            <a:off x="6096000" y="0"/>
            <a:ext cx="5829299" cy="2684296"/>
          </a:xfrm>
          <a:prstGeom prst="rect">
            <a:avLst/>
          </a:prstGeom>
        </p:spPr>
      </p:pic>
      <p:pic>
        <p:nvPicPr>
          <p:cNvPr id="5" name="Picture 4">
            <a:extLst>
              <a:ext uri="{FF2B5EF4-FFF2-40B4-BE49-F238E27FC236}">
                <a16:creationId xmlns:a16="http://schemas.microsoft.com/office/drawing/2014/main" id="{F7B60F4B-38C6-4711-AAC2-6F1CFFC4362F}"/>
              </a:ext>
            </a:extLst>
          </p:cNvPr>
          <p:cNvPicPr>
            <a:picLocks noChangeAspect="1"/>
          </p:cNvPicPr>
          <p:nvPr/>
        </p:nvPicPr>
        <p:blipFill>
          <a:blip r:embed="rId5"/>
          <a:stretch>
            <a:fillRect/>
          </a:stretch>
        </p:blipFill>
        <p:spPr>
          <a:xfrm>
            <a:off x="6096000" y="2655823"/>
            <a:ext cx="5934074" cy="600007"/>
          </a:xfrm>
          <a:prstGeom prst="rect">
            <a:avLst/>
          </a:prstGeom>
        </p:spPr>
      </p:pic>
      <p:pic>
        <p:nvPicPr>
          <p:cNvPr id="6" name="Picture 5">
            <a:extLst>
              <a:ext uri="{FF2B5EF4-FFF2-40B4-BE49-F238E27FC236}">
                <a16:creationId xmlns:a16="http://schemas.microsoft.com/office/drawing/2014/main" id="{551D6F98-2BFF-474F-AE42-64942081654F}"/>
              </a:ext>
            </a:extLst>
          </p:cNvPr>
          <p:cNvPicPr>
            <a:picLocks noChangeAspect="1"/>
          </p:cNvPicPr>
          <p:nvPr/>
        </p:nvPicPr>
        <p:blipFill>
          <a:blip r:embed="rId6"/>
          <a:stretch>
            <a:fillRect/>
          </a:stretch>
        </p:blipFill>
        <p:spPr>
          <a:xfrm>
            <a:off x="0" y="3196620"/>
            <a:ext cx="5772150" cy="2652276"/>
          </a:xfrm>
          <a:prstGeom prst="rect">
            <a:avLst/>
          </a:prstGeom>
        </p:spPr>
      </p:pic>
      <p:pic>
        <p:nvPicPr>
          <p:cNvPr id="7" name="Picture 6">
            <a:extLst>
              <a:ext uri="{FF2B5EF4-FFF2-40B4-BE49-F238E27FC236}">
                <a16:creationId xmlns:a16="http://schemas.microsoft.com/office/drawing/2014/main" id="{1743B011-F5FA-42F9-B9DA-A1694B38C32E}"/>
              </a:ext>
            </a:extLst>
          </p:cNvPr>
          <p:cNvPicPr>
            <a:picLocks noChangeAspect="1"/>
          </p:cNvPicPr>
          <p:nvPr/>
        </p:nvPicPr>
        <p:blipFill>
          <a:blip r:embed="rId7"/>
          <a:stretch>
            <a:fillRect/>
          </a:stretch>
        </p:blipFill>
        <p:spPr>
          <a:xfrm>
            <a:off x="68259" y="5885075"/>
            <a:ext cx="5689875" cy="620500"/>
          </a:xfrm>
          <a:prstGeom prst="rect">
            <a:avLst/>
          </a:prstGeom>
        </p:spPr>
      </p:pic>
      <p:pic>
        <p:nvPicPr>
          <p:cNvPr id="8" name="Picture 7">
            <a:extLst>
              <a:ext uri="{FF2B5EF4-FFF2-40B4-BE49-F238E27FC236}">
                <a16:creationId xmlns:a16="http://schemas.microsoft.com/office/drawing/2014/main" id="{830D138D-E61E-462F-969F-378834EEFECE}"/>
              </a:ext>
            </a:extLst>
          </p:cNvPr>
          <p:cNvPicPr>
            <a:picLocks noChangeAspect="1"/>
          </p:cNvPicPr>
          <p:nvPr/>
        </p:nvPicPr>
        <p:blipFill>
          <a:blip r:embed="rId8"/>
          <a:stretch>
            <a:fillRect/>
          </a:stretch>
        </p:blipFill>
        <p:spPr>
          <a:xfrm>
            <a:off x="6096000" y="3255830"/>
            <a:ext cx="5585580" cy="2500450"/>
          </a:xfrm>
          <a:prstGeom prst="rect">
            <a:avLst/>
          </a:prstGeom>
        </p:spPr>
      </p:pic>
      <p:pic>
        <p:nvPicPr>
          <p:cNvPr id="9" name="Picture 8">
            <a:extLst>
              <a:ext uri="{FF2B5EF4-FFF2-40B4-BE49-F238E27FC236}">
                <a16:creationId xmlns:a16="http://schemas.microsoft.com/office/drawing/2014/main" id="{D512B900-D583-441B-A65B-37E3D9B540B9}"/>
              </a:ext>
            </a:extLst>
          </p:cNvPr>
          <p:cNvPicPr>
            <a:picLocks noChangeAspect="1"/>
          </p:cNvPicPr>
          <p:nvPr/>
        </p:nvPicPr>
        <p:blipFill>
          <a:blip r:embed="rId9"/>
          <a:stretch>
            <a:fillRect/>
          </a:stretch>
        </p:blipFill>
        <p:spPr>
          <a:xfrm>
            <a:off x="6002332" y="5885075"/>
            <a:ext cx="6027741" cy="714124"/>
          </a:xfrm>
          <a:prstGeom prst="rect">
            <a:avLst/>
          </a:prstGeom>
        </p:spPr>
      </p:pic>
      <p:sp>
        <p:nvSpPr>
          <p:cNvPr id="10" name="TextBox 9">
            <a:extLst>
              <a:ext uri="{FF2B5EF4-FFF2-40B4-BE49-F238E27FC236}">
                <a16:creationId xmlns:a16="http://schemas.microsoft.com/office/drawing/2014/main" id="{5EE33C7A-54F1-4C86-9EFE-EEB282E20C15}"/>
              </a:ext>
            </a:extLst>
          </p:cNvPr>
          <p:cNvSpPr txBox="1"/>
          <p:nvPr/>
        </p:nvSpPr>
        <p:spPr>
          <a:xfrm>
            <a:off x="2782534" y="547439"/>
            <a:ext cx="2864527" cy="646331"/>
          </a:xfrm>
          <a:prstGeom prst="rect">
            <a:avLst/>
          </a:prstGeom>
          <a:noFill/>
        </p:spPr>
        <p:txBody>
          <a:bodyPr wrap="square" rtlCol="0">
            <a:spAutoFit/>
          </a:bodyPr>
          <a:lstStyle/>
          <a:p>
            <a:r>
              <a:rPr lang="en-US" dirty="0"/>
              <a:t>*****Type 1 is ESX, </a:t>
            </a:r>
            <a:r>
              <a:rPr lang="en-US" dirty="0" err="1"/>
              <a:t>HyperV</a:t>
            </a:r>
            <a:r>
              <a:rPr lang="en-US" dirty="0"/>
              <a:t> : Type 2 Parallels /</a:t>
            </a:r>
            <a:r>
              <a:rPr lang="en-US" dirty="0" err="1"/>
              <a:t>VitualBox</a:t>
            </a:r>
            <a:endParaRPr lang="en-US" dirty="0"/>
          </a:p>
        </p:txBody>
      </p:sp>
    </p:spTree>
    <p:extLst>
      <p:ext uri="{BB962C8B-B14F-4D97-AF65-F5344CB8AC3E}">
        <p14:creationId xmlns:p14="http://schemas.microsoft.com/office/powerpoint/2010/main" val="3703360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EAA540-B5B3-4852-9608-4B10310EB4F4}"/>
              </a:ext>
            </a:extLst>
          </p:cNvPr>
          <p:cNvPicPr>
            <a:picLocks noChangeAspect="1"/>
          </p:cNvPicPr>
          <p:nvPr/>
        </p:nvPicPr>
        <p:blipFill>
          <a:blip r:embed="rId2"/>
          <a:stretch>
            <a:fillRect/>
          </a:stretch>
        </p:blipFill>
        <p:spPr>
          <a:xfrm>
            <a:off x="169304" y="304742"/>
            <a:ext cx="5547841" cy="1333616"/>
          </a:xfrm>
          <a:prstGeom prst="rect">
            <a:avLst/>
          </a:prstGeom>
        </p:spPr>
      </p:pic>
      <p:sp>
        <p:nvSpPr>
          <p:cNvPr id="4" name="TextBox 3">
            <a:extLst>
              <a:ext uri="{FF2B5EF4-FFF2-40B4-BE49-F238E27FC236}">
                <a16:creationId xmlns:a16="http://schemas.microsoft.com/office/drawing/2014/main" id="{27DBECDE-AFCE-44E2-B559-82A487C2277F}"/>
              </a:ext>
            </a:extLst>
          </p:cNvPr>
          <p:cNvSpPr txBox="1"/>
          <p:nvPr/>
        </p:nvSpPr>
        <p:spPr>
          <a:xfrm>
            <a:off x="95250" y="0"/>
            <a:ext cx="1085850" cy="369332"/>
          </a:xfrm>
          <a:prstGeom prst="rect">
            <a:avLst/>
          </a:prstGeom>
          <a:noFill/>
        </p:spPr>
        <p:txBody>
          <a:bodyPr wrap="square" rtlCol="0">
            <a:spAutoFit/>
          </a:bodyPr>
          <a:lstStyle/>
          <a:p>
            <a:r>
              <a:rPr lang="en-US" dirty="0"/>
              <a:t>Section 5</a:t>
            </a:r>
          </a:p>
        </p:txBody>
      </p:sp>
      <p:pic>
        <p:nvPicPr>
          <p:cNvPr id="6" name="Picture 5">
            <a:extLst>
              <a:ext uri="{FF2B5EF4-FFF2-40B4-BE49-F238E27FC236}">
                <a16:creationId xmlns:a16="http://schemas.microsoft.com/office/drawing/2014/main" id="{869DCF91-F242-4287-93B3-A980AE607EBA}"/>
              </a:ext>
            </a:extLst>
          </p:cNvPr>
          <p:cNvPicPr>
            <a:picLocks noChangeAspect="1"/>
          </p:cNvPicPr>
          <p:nvPr/>
        </p:nvPicPr>
        <p:blipFill>
          <a:blip r:embed="rId3"/>
          <a:stretch>
            <a:fillRect/>
          </a:stretch>
        </p:blipFill>
        <p:spPr>
          <a:xfrm>
            <a:off x="95250" y="1804069"/>
            <a:ext cx="6607113" cy="1303133"/>
          </a:xfrm>
          <a:prstGeom prst="rect">
            <a:avLst/>
          </a:prstGeom>
        </p:spPr>
      </p:pic>
      <p:pic>
        <p:nvPicPr>
          <p:cNvPr id="8" name="Picture 7">
            <a:extLst>
              <a:ext uri="{FF2B5EF4-FFF2-40B4-BE49-F238E27FC236}">
                <a16:creationId xmlns:a16="http://schemas.microsoft.com/office/drawing/2014/main" id="{327FFFDA-74F4-42C7-A685-720189D0FD4A}"/>
              </a:ext>
            </a:extLst>
          </p:cNvPr>
          <p:cNvPicPr>
            <a:picLocks noChangeAspect="1"/>
          </p:cNvPicPr>
          <p:nvPr/>
        </p:nvPicPr>
        <p:blipFill>
          <a:blip r:embed="rId4"/>
          <a:stretch>
            <a:fillRect/>
          </a:stretch>
        </p:blipFill>
        <p:spPr>
          <a:xfrm>
            <a:off x="95250" y="3282800"/>
            <a:ext cx="7544454" cy="1310754"/>
          </a:xfrm>
          <a:prstGeom prst="rect">
            <a:avLst/>
          </a:prstGeom>
        </p:spPr>
      </p:pic>
      <p:pic>
        <p:nvPicPr>
          <p:cNvPr id="10" name="Picture 9">
            <a:extLst>
              <a:ext uri="{FF2B5EF4-FFF2-40B4-BE49-F238E27FC236}">
                <a16:creationId xmlns:a16="http://schemas.microsoft.com/office/drawing/2014/main" id="{CEA63417-0579-4BC8-A125-46DAD697AE8D}"/>
              </a:ext>
            </a:extLst>
          </p:cNvPr>
          <p:cNvPicPr>
            <a:picLocks noChangeAspect="1"/>
          </p:cNvPicPr>
          <p:nvPr/>
        </p:nvPicPr>
        <p:blipFill>
          <a:blip r:embed="rId5"/>
          <a:stretch>
            <a:fillRect/>
          </a:stretch>
        </p:blipFill>
        <p:spPr>
          <a:xfrm>
            <a:off x="95250" y="4769152"/>
            <a:ext cx="8634208" cy="1295512"/>
          </a:xfrm>
          <a:prstGeom prst="rect">
            <a:avLst/>
          </a:prstGeom>
        </p:spPr>
      </p:pic>
      <p:sp>
        <p:nvSpPr>
          <p:cNvPr id="2" name="TextBox 1">
            <a:extLst>
              <a:ext uri="{FF2B5EF4-FFF2-40B4-BE49-F238E27FC236}">
                <a16:creationId xmlns:a16="http://schemas.microsoft.com/office/drawing/2014/main" id="{ACDBB97F-F02D-4AFD-A6B2-4D49E7184F1A}"/>
              </a:ext>
            </a:extLst>
          </p:cNvPr>
          <p:cNvSpPr txBox="1"/>
          <p:nvPr/>
        </p:nvSpPr>
        <p:spPr>
          <a:xfrm>
            <a:off x="7639704" y="3618603"/>
            <a:ext cx="4518160" cy="369332"/>
          </a:xfrm>
          <a:prstGeom prst="rect">
            <a:avLst/>
          </a:prstGeom>
          <a:noFill/>
        </p:spPr>
        <p:txBody>
          <a:bodyPr wrap="none" rtlCol="0">
            <a:spAutoFit/>
          </a:bodyPr>
          <a:lstStyle/>
          <a:p>
            <a:r>
              <a:rPr lang="en-US" dirty="0"/>
              <a:t>**Direct attached is slow for shared storage**</a:t>
            </a:r>
          </a:p>
        </p:txBody>
      </p:sp>
      <p:sp>
        <p:nvSpPr>
          <p:cNvPr id="5" name="TextBox 4">
            <a:extLst>
              <a:ext uri="{FF2B5EF4-FFF2-40B4-BE49-F238E27FC236}">
                <a16:creationId xmlns:a16="http://schemas.microsoft.com/office/drawing/2014/main" id="{136629FE-05B0-4F8B-9DC3-E899B09342F7}"/>
              </a:ext>
            </a:extLst>
          </p:cNvPr>
          <p:cNvSpPr txBox="1"/>
          <p:nvPr/>
        </p:nvSpPr>
        <p:spPr>
          <a:xfrm>
            <a:off x="8943882" y="5093742"/>
            <a:ext cx="3102516" cy="646331"/>
          </a:xfrm>
          <a:prstGeom prst="rect">
            <a:avLst/>
          </a:prstGeom>
          <a:noFill/>
        </p:spPr>
        <p:txBody>
          <a:bodyPr wrap="none" rtlCol="0">
            <a:spAutoFit/>
          </a:bodyPr>
          <a:lstStyle/>
          <a:p>
            <a:r>
              <a:rPr lang="en-US" dirty="0"/>
              <a:t>**Block Storage highly resilient</a:t>
            </a:r>
          </a:p>
          <a:p>
            <a:r>
              <a:rPr lang="en-US" dirty="0"/>
              <a:t>And used with Encryption**</a:t>
            </a:r>
          </a:p>
        </p:txBody>
      </p:sp>
    </p:spTree>
    <p:extLst>
      <p:ext uri="{BB962C8B-B14F-4D97-AF65-F5344CB8AC3E}">
        <p14:creationId xmlns:p14="http://schemas.microsoft.com/office/powerpoint/2010/main" val="1313709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9C6FF5-C9DC-46C0-9875-6D4E5A23A186}"/>
              </a:ext>
            </a:extLst>
          </p:cNvPr>
          <p:cNvPicPr>
            <a:picLocks noChangeAspect="1"/>
          </p:cNvPicPr>
          <p:nvPr/>
        </p:nvPicPr>
        <p:blipFill>
          <a:blip r:embed="rId2"/>
          <a:stretch>
            <a:fillRect/>
          </a:stretch>
        </p:blipFill>
        <p:spPr>
          <a:xfrm>
            <a:off x="110172" y="74236"/>
            <a:ext cx="7323455" cy="1356478"/>
          </a:xfrm>
          <a:prstGeom prst="rect">
            <a:avLst/>
          </a:prstGeom>
        </p:spPr>
      </p:pic>
      <p:pic>
        <p:nvPicPr>
          <p:cNvPr id="5" name="Picture 4">
            <a:extLst>
              <a:ext uri="{FF2B5EF4-FFF2-40B4-BE49-F238E27FC236}">
                <a16:creationId xmlns:a16="http://schemas.microsoft.com/office/drawing/2014/main" id="{8705D643-148E-4483-96B5-0620D9691B64}"/>
              </a:ext>
            </a:extLst>
          </p:cNvPr>
          <p:cNvPicPr>
            <a:picLocks noChangeAspect="1"/>
          </p:cNvPicPr>
          <p:nvPr/>
        </p:nvPicPr>
        <p:blipFill>
          <a:blip r:embed="rId3"/>
          <a:stretch>
            <a:fillRect/>
          </a:stretch>
        </p:blipFill>
        <p:spPr>
          <a:xfrm>
            <a:off x="110172" y="1571560"/>
            <a:ext cx="6332769" cy="1486029"/>
          </a:xfrm>
          <a:prstGeom prst="rect">
            <a:avLst/>
          </a:prstGeom>
        </p:spPr>
      </p:pic>
      <p:pic>
        <p:nvPicPr>
          <p:cNvPr id="7" name="Picture 6">
            <a:extLst>
              <a:ext uri="{FF2B5EF4-FFF2-40B4-BE49-F238E27FC236}">
                <a16:creationId xmlns:a16="http://schemas.microsoft.com/office/drawing/2014/main" id="{25EAAB87-C01D-447E-A2E4-64D3AC221D1C}"/>
              </a:ext>
            </a:extLst>
          </p:cNvPr>
          <p:cNvPicPr>
            <a:picLocks noChangeAspect="1"/>
          </p:cNvPicPr>
          <p:nvPr/>
        </p:nvPicPr>
        <p:blipFill>
          <a:blip r:embed="rId4"/>
          <a:stretch>
            <a:fillRect/>
          </a:stretch>
        </p:blipFill>
        <p:spPr>
          <a:xfrm>
            <a:off x="72071" y="3198435"/>
            <a:ext cx="7597798" cy="1470787"/>
          </a:xfrm>
          <a:prstGeom prst="rect">
            <a:avLst/>
          </a:prstGeom>
        </p:spPr>
      </p:pic>
      <p:pic>
        <p:nvPicPr>
          <p:cNvPr id="9" name="Picture 8">
            <a:extLst>
              <a:ext uri="{FF2B5EF4-FFF2-40B4-BE49-F238E27FC236}">
                <a16:creationId xmlns:a16="http://schemas.microsoft.com/office/drawing/2014/main" id="{E8494523-F7CA-45DD-B807-D772BB887B40}"/>
              </a:ext>
            </a:extLst>
          </p:cNvPr>
          <p:cNvPicPr>
            <a:picLocks noChangeAspect="1"/>
          </p:cNvPicPr>
          <p:nvPr/>
        </p:nvPicPr>
        <p:blipFill>
          <a:blip r:embed="rId5"/>
          <a:stretch>
            <a:fillRect/>
          </a:stretch>
        </p:blipFill>
        <p:spPr>
          <a:xfrm>
            <a:off x="110172" y="4825310"/>
            <a:ext cx="5044877" cy="1333616"/>
          </a:xfrm>
          <a:prstGeom prst="rect">
            <a:avLst/>
          </a:prstGeom>
        </p:spPr>
      </p:pic>
      <p:sp>
        <p:nvSpPr>
          <p:cNvPr id="2" name="TextBox 1">
            <a:extLst>
              <a:ext uri="{FF2B5EF4-FFF2-40B4-BE49-F238E27FC236}">
                <a16:creationId xmlns:a16="http://schemas.microsoft.com/office/drawing/2014/main" id="{D6035384-FC9F-4701-9321-31660EA6CB40}"/>
              </a:ext>
            </a:extLst>
          </p:cNvPr>
          <p:cNvSpPr txBox="1"/>
          <p:nvPr/>
        </p:nvSpPr>
        <p:spPr>
          <a:xfrm>
            <a:off x="8149701" y="3497802"/>
            <a:ext cx="3130409" cy="923330"/>
          </a:xfrm>
          <a:prstGeom prst="rect">
            <a:avLst/>
          </a:prstGeom>
          <a:noFill/>
        </p:spPr>
        <p:txBody>
          <a:bodyPr wrap="none" rtlCol="0">
            <a:spAutoFit/>
          </a:bodyPr>
          <a:lstStyle/>
          <a:p>
            <a:r>
              <a:rPr lang="en-US" dirty="0"/>
              <a:t>**Direct attached,</a:t>
            </a:r>
          </a:p>
          <a:p>
            <a:r>
              <a:rPr lang="en-US" dirty="0"/>
              <a:t>OS only last as long as compute</a:t>
            </a:r>
          </a:p>
          <a:p>
            <a:r>
              <a:rPr lang="en-US" dirty="0"/>
              <a:t>Resource attached**</a:t>
            </a:r>
          </a:p>
        </p:txBody>
      </p:sp>
    </p:spTree>
    <p:extLst>
      <p:ext uri="{BB962C8B-B14F-4D97-AF65-F5344CB8AC3E}">
        <p14:creationId xmlns:p14="http://schemas.microsoft.com/office/powerpoint/2010/main" val="2682282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CF15A2-8F20-431B-A45D-5D8D8608A985}"/>
              </a:ext>
            </a:extLst>
          </p:cNvPr>
          <p:cNvPicPr>
            <a:picLocks noChangeAspect="1"/>
          </p:cNvPicPr>
          <p:nvPr/>
        </p:nvPicPr>
        <p:blipFill>
          <a:blip r:embed="rId2"/>
          <a:stretch>
            <a:fillRect/>
          </a:stretch>
        </p:blipFill>
        <p:spPr>
          <a:xfrm>
            <a:off x="230181" y="272353"/>
            <a:ext cx="7483488" cy="1417443"/>
          </a:xfrm>
          <a:prstGeom prst="rect">
            <a:avLst/>
          </a:prstGeom>
        </p:spPr>
      </p:pic>
    </p:spTree>
    <p:extLst>
      <p:ext uri="{BB962C8B-B14F-4D97-AF65-F5344CB8AC3E}">
        <p14:creationId xmlns:p14="http://schemas.microsoft.com/office/powerpoint/2010/main" val="3635515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4847B14-F5C3-40F6-A9B8-FB906F4EF269}"/>
              </a:ext>
            </a:extLst>
          </p:cNvPr>
          <p:cNvGraphicFramePr>
            <a:graphicFrameLocks noGrp="1"/>
          </p:cNvGraphicFramePr>
          <p:nvPr>
            <p:extLst>
              <p:ext uri="{D42A27DB-BD31-4B8C-83A1-F6EECF244321}">
                <p14:modId xmlns:p14="http://schemas.microsoft.com/office/powerpoint/2010/main" val="965897008"/>
              </p:ext>
            </p:extLst>
          </p:nvPr>
        </p:nvGraphicFramePr>
        <p:xfrm>
          <a:off x="159798" y="414196"/>
          <a:ext cx="6720395" cy="1908853"/>
        </p:xfrm>
        <a:graphic>
          <a:graphicData uri="http://schemas.openxmlformats.org/drawingml/2006/table">
            <a:tbl>
              <a:tblPr>
                <a:tableStyleId>{5C22544A-7EE6-4342-B048-85BDC9FD1C3A}</a:tableStyleId>
              </a:tblPr>
              <a:tblGrid>
                <a:gridCol w="2833901">
                  <a:extLst>
                    <a:ext uri="{9D8B030D-6E8A-4147-A177-3AD203B41FA5}">
                      <a16:colId xmlns:a16="http://schemas.microsoft.com/office/drawing/2014/main" val="2283792799"/>
                    </a:ext>
                  </a:extLst>
                </a:gridCol>
                <a:gridCol w="1943247">
                  <a:extLst>
                    <a:ext uri="{9D8B030D-6E8A-4147-A177-3AD203B41FA5}">
                      <a16:colId xmlns:a16="http://schemas.microsoft.com/office/drawing/2014/main" val="2516391859"/>
                    </a:ext>
                  </a:extLst>
                </a:gridCol>
                <a:gridCol w="1943247">
                  <a:extLst>
                    <a:ext uri="{9D8B030D-6E8A-4147-A177-3AD203B41FA5}">
                      <a16:colId xmlns:a16="http://schemas.microsoft.com/office/drawing/2014/main" val="2588706714"/>
                    </a:ext>
                  </a:extLst>
                </a:gridCol>
              </a:tblGrid>
              <a:tr h="680701">
                <a:tc>
                  <a:txBody>
                    <a:bodyPr/>
                    <a:lstStyle/>
                    <a:p>
                      <a:pPr algn="l" fontAlgn="b"/>
                      <a:r>
                        <a:rPr lang="en-US" sz="900" u="none" strike="noStrike">
                          <a:effectLst/>
                        </a:rPr>
                        <a:t>Question 1.</a:t>
                      </a:r>
                      <a:endParaRPr lang="en-US" sz="900" b="1" i="0" u="none" strike="noStrike">
                        <a:solidFill>
                          <a:srgbClr val="000000"/>
                        </a:solidFill>
                        <a:effectLst/>
                        <a:latin typeface="Calibri" panose="020F0502020204030204" pitchFamily="34" charset="0"/>
                      </a:endParaRPr>
                    </a:p>
                  </a:txBody>
                  <a:tcPr marL="6261" marR="6261" marT="6261" marB="0" anchor="b"/>
                </a:tc>
                <a:tc gridSpan="2">
                  <a:txBody>
                    <a:bodyPr/>
                    <a:lstStyle/>
                    <a:p>
                      <a:pPr algn="l" fontAlgn="b"/>
                      <a:r>
                        <a:rPr lang="en-US" sz="900" u="none" strike="noStrike" dirty="0">
                          <a:effectLst/>
                        </a:rPr>
                        <a:t>Which of the following describes the type of cloud that leverages the best of the cloud models and services across different providers and where applications and workloads work seamlessly - across multiple different cloud types?</a:t>
                      </a:r>
                      <a:endParaRPr lang="en-US" sz="900" b="1" i="0" u="none" strike="noStrike" dirty="0">
                        <a:solidFill>
                          <a:srgbClr val="000000"/>
                        </a:solidFill>
                        <a:effectLst/>
                        <a:latin typeface="Calibri" panose="020F0502020204030204" pitchFamily="34" charset="0"/>
                      </a:endParaRPr>
                    </a:p>
                  </a:txBody>
                  <a:tcPr marL="6261" marR="6261" marT="6261" marB="0" anchor="b"/>
                </a:tc>
                <a:tc hMerge="1">
                  <a:txBody>
                    <a:bodyPr/>
                    <a:lstStyle/>
                    <a:p>
                      <a:endParaRPr lang="en-US"/>
                    </a:p>
                  </a:txBody>
                  <a:tcPr/>
                </a:tc>
                <a:extLst>
                  <a:ext uri="{0D108BD9-81ED-4DB2-BD59-A6C34878D82A}">
                    <a16:rowId xmlns:a16="http://schemas.microsoft.com/office/drawing/2014/main" val="2828374163"/>
                  </a:ext>
                </a:extLst>
              </a:tr>
              <a:tr h="135036">
                <a:tc>
                  <a:txBody>
                    <a:bodyPr/>
                    <a:lstStyle/>
                    <a:p>
                      <a:pPr algn="l" fontAlgn="b"/>
                      <a:endParaRPr lang="en-US" sz="900" b="0" i="0" u="none" strike="noStrike">
                        <a:solidFill>
                          <a:srgbClr val="000000"/>
                        </a:solidFill>
                        <a:effectLst/>
                        <a:latin typeface="Calibri" panose="020F0502020204030204" pitchFamily="34" charset="0"/>
                      </a:endParaRPr>
                    </a:p>
                  </a:txBody>
                  <a:tcPr marL="6261" marR="6261" marT="6261" marB="0" anchor="b"/>
                </a:tc>
                <a:tc gridSpan="2">
                  <a:txBody>
                    <a:bodyPr/>
                    <a:lstStyle/>
                    <a:p>
                      <a:pPr algn="l" fontAlgn="b"/>
                      <a:r>
                        <a:rPr lang="en-US" sz="900" u="none" strike="noStrike" dirty="0">
                          <a:effectLst/>
                        </a:rPr>
                        <a:t>A. Private cloud </a:t>
                      </a:r>
                      <a:endParaRPr lang="en-US" sz="900" b="0" i="0" u="none" strike="noStrike" dirty="0">
                        <a:solidFill>
                          <a:srgbClr val="000000"/>
                        </a:solidFill>
                        <a:effectLst/>
                        <a:latin typeface="Calibri" panose="020F0502020204030204" pitchFamily="34" charset="0"/>
                      </a:endParaRPr>
                    </a:p>
                  </a:txBody>
                  <a:tcPr marL="6261" marR="6261" marT="6261" marB="0" anchor="b"/>
                </a:tc>
                <a:tc hMerge="1">
                  <a:txBody>
                    <a:bodyPr/>
                    <a:lstStyle/>
                    <a:p>
                      <a:endParaRPr lang="en-US"/>
                    </a:p>
                  </a:txBody>
                  <a:tcPr/>
                </a:tc>
                <a:extLst>
                  <a:ext uri="{0D108BD9-81ED-4DB2-BD59-A6C34878D82A}">
                    <a16:rowId xmlns:a16="http://schemas.microsoft.com/office/drawing/2014/main" val="4136446150"/>
                  </a:ext>
                </a:extLst>
              </a:tr>
              <a:tr h="135036">
                <a:tc>
                  <a:txBody>
                    <a:bodyPr/>
                    <a:lstStyle/>
                    <a:p>
                      <a:pPr algn="l" fontAlgn="b"/>
                      <a:endParaRPr lang="en-US" sz="900" b="0" i="0" u="none" strike="noStrike">
                        <a:solidFill>
                          <a:srgbClr val="000000"/>
                        </a:solidFill>
                        <a:effectLst/>
                        <a:latin typeface="Calibri" panose="020F0502020204030204" pitchFamily="34" charset="0"/>
                      </a:endParaRPr>
                    </a:p>
                  </a:txBody>
                  <a:tcPr marL="6261" marR="6261" marT="6261" marB="0" anchor="b"/>
                </a:tc>
                <a:tc gridSpan="2">
                  <a:txBody>
                    <a:bodyPr/>
                    <a:lstStyle/>
                    <a:p>
                      <a:pPr algn="l" fontAlgn="b"/>
                      <a:r>
                        <a:rPr lang="en-US" sz="900" u="none" strike="noStrike">
                          <a:effectLst/>
                        </a:rPr>
                        <a:t>B. Hybrid cloud </a:t>
                      </a:r>
                      <a:endParaRPr lang="en-US" sz="900" b="0" i="0" u="none" strike="noStrike">
                        <a:solidFill>
                          <a:srgbClr val="000000"/>
                        </a:solidFill>
                        <a:effectLst/>
                        <a:latin typeface="Calibri" panose="020F0502020204030204" pitchFamily="34" charset="0"/>
                      </a:endParaRPr>
                    </a:p>
                  </a:txBody>
                  <a:tcPr marL="6261" marR="6261" marT="6261" marB="0" anchor="b"/>
                </a:tc>
                <a:tc hMerge="1">
                  <a:txBody>
                    <a:bodyPr/>
                    <a:lstStyle/>
                    <a:p>
                      <a:endParaRPr lang="en-US"/>
                    </a:p>
                  </a:txBody>
                  <a:tcPr/>
                </a:tc>
                <a:extLst>
                  <a:ext uri="{0D108BD9-81ED-4DB2-BD59-A6C34878D82A}">
                    <a16:rowId xmlns:a16="http://schemas.microsoft.com/office/drawing/2014/main" val="1858751800"/>
                  </a:ext>
                </a:extLst>
              </a:tr>
              <a:tr h="135036">
                <a:tc>
                  <a:txBody>
                    <a:bodyPr/>
                    <a:lstStyle/>
                    <a:p>
                      <a:pPr algn="l" fontAlgn="b"/>
                      <a:endParaRPr lang="en-US" sz="900" b="0" i="0" u="none" strike="noStrike">
                        <a:solidFill>
                          <a:srgbClr val="000000"/>
                        </a:solidFill>
                        <a:effectLst/>
                        <a:latin typeface="Calibri" panose="020F0502020204030204" pitchFamily="34" charset="0"/>
                      </a:endParaRPr>
                    </a:p>
                  </a:txBody>
                  <a:tcPr marL="6261" marR="6261" marT="6261" marB="0" anchor="b"/>
                </a:tc>
                <a:tc gridSpan="2">
                  <a:txBody>
                    <a:bodyPr/>
                    <a:lstStyle/>
                    <a:p>
                      <a:pPr algn="l" fontAlgn="b"/>
                      <a:r>
                        <a:rPr lang="en-US" sz="900" u="none" strike="noStrike">
                          <a:effectLst/>
                        </a:rPr>
                        <a:t>C. Public cloud </a:t>
                      </a:r>
                      <a:endParaRPr lang="en-US" sz="900" b="0" i="0" u="none" strike="noStrike">
                        <a:solidFill>
                          <a:srgbClr val="000000"/>
                        </a:solidFill>
                        <a:effectLst/>
                        <a:latin typeface="Calibri" panose="020F0502020204030204" pitchFamily="34" charset="0"/>
                      </a:endParaRPr>
                    </a:p>
                  </a:txBody>
                  <a:tcPr marL="6261" marR="6261" marT="6261" marB="0" anchor="b"/>
                </a:tc>
                <a:tc hMerge="1">
                  <a:txBody>
                    <a:bodyPr/>
                    <a:lstStyle/>
                    <a:p>
                      <a:endParaRPr lang="en-US"/>
                    </a:p>
                  </a:txBody>
                  <a:tcPr/>
                </a:tc>
                <a:extLst>
                  <a:ext uri="{0D108BD9-81ED-4DB2-BD59-A6C34878D82A}">
                    <a16:rowId xmlns:a16="http://schemas.microsoft.com/office/drawing/2014/main" val="3351364542"/>
                  </a:ext>
                </a:extLst>
              </a:tr>
              <a:tr h="135036">
                <a:tc>
                  <a:txBody>
                    <a:bodyPr/>
                    <a:lstStyle/>
                    <a:p>
                      <a:pPr algn="l" fontAlgn="b"/>
                      <a:endParaRPr lang="en-US" sz="900" b="0" i="0" u="none" strike="noStrike">
                        <a:solidFill>
                          <a:srgbClr val="000000"/>
                        </a:solidFill>
                        <a:effectLst/>
                        <a:latin typeface="Calibri" panose="020F0502020204030204" pitchFamily="34" charset="0"/>
                      </a:endParaRPr>
                    </a:p>
                  </a:txBody>
                  <a:tcPr marL="6261" marR="6261" marT="6261" marB="0" anchor="b"/>
                </a:tc>
                <a:tc gridSpan="2">
                  <a:txBody>
                    <a:bodyPr/>
                    <a:lstStyle/>
                    <a:p>
                      <a:pPr algn="l" fontAlgn="b"/>
                      <a:r>
                        <a:rPr lang="en-US" sz="900" u="none" strike="noStrike" dirty="0">
                          <a:effectLst/>
                        </a:rPr>
                        <a:t>D. Hybrid </a:t>
                      </a:r>
                      <a:r>
                        <a:rPr lang="en-US" sz="900" u="none" strike="noStrike" dirty="0" err="1">
                          <a:effectLst/>
                        </a:rPr>
                        <a:t>multicloud</a:t>
                      </a:r>
                      <a:endParaRPr lang="en-US" sz="900" b="0" i="0" u="none" strike="noStrike" dirty="0">
                        <a:solidFill>
                          <a:srgbClr val="000000"/>
                        </a:solidFill>
                        <a:effectLst/>
                        <a:latin typeface="Calibri" panose="020F0502020204030204" pitchFamily="34" charset="0"/>
                      </a:endParaRPr>
                    </a:p>
                  </a:txBody>
                  <a:tcPr marL="6261" marR="6261" marT="6261" marB="0" anchor="b"/>
                </a:tc>
                <a:tc hMerge="1">
                  <a:txBody>
                    <a:bodyPr/>
                    <a:lstStyle/>
                    <a:p>
                      <a:endParaRPr lang="en-US"/>
                    </a:p>
                  </a:txBody>
                  <a:tcPr/>
                </a:tc>
                <a:extLst>
                  <a:ext uri="{0D108BD9-81ED-4DB2-BD59-A6C34878D82A}">
                    <a16:rowId xmlns:a16="http://schemas.microsoft.com/office/drawing/2014/main" val="2202608051"/>
                  </a:ext>
                </a:extLst>
              </a:tr>
              <a:tr h="135036">
                <a:tc>
                  <a:txBody>
                    <a:bodyPr/>
                    <a:lstStyle/>
                    <a:p>
                      <a:pPr algn="l" fontAlgn="b"/>
                      <a:endParaRPr lang="en-US" sz="900" b="0" i="0" u="none" strike="noStrike">
                        <a:solidFill>
                          <a:srgbClr val="000000"/>
                        </a:solidFill>
                        <a:effectLst/>
                        <a:latin typeface="Calibri" panose="020F0502020204030204" pitchFamily="34" charset="0"/>
                      </a:endParaRPr>
                    </a:p>
                  </a:txBody>
                  <a:tcPr marL="6261" marR="6261" marT="6261"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6261" marR="6261" marT="6261"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6261" marR="6261" marT="6261" marB="0" anchor="b"/>
                </a:tc>
                <a:extLst>
                  <a:ext uri="{0D108BD9-81ED-4DB2-BD59-A6C34878D82A}">
                    <a16:rowId xmlns:a16="http://schemas.microsoft.com/office/drawing/2014/main" val="2663741345"/>
                  </a:ext>
                </a:extLst>
              </a:tr>
              <a:tr h="367626">
                <a:tc gridSpan="3">
                  <a:txBody>
                    <a:bodyPr/>
                    <a:lstStyle/>
                    <a:p>
                      <a:pPr algn="l" fontAlgn="b"/>
                      <a:r>
                        <a:rPr lang="en-US" sz="900" u="none" strike="noStrike">
                          <a:effectLst/>
                        </a:rPr>
                        <a:t>Answer D. A hybrid multicloud describes the type of cloud that leverages the best of the cloud models and services across different providers where applications and workloads work seamlessly </a:t>
                      </a:r>
                      <a:endParaRPr lang="en-US" sz="900" b="0" i="0" u="none" strike="noStrike">
                        <a:solidFill>
                          <a:srgbClr val="000000"/>
                        </a:solidFill>
                        <a:effectLst/>
                        <a:latin typeface="Calibri" panose="020F0502020204030204" pitchFamily="34" charset="0"/>
                      </a:endParaRPr>
                    </a:p>
                  </a:txBody>
                  <a:tcPr marL="6261" marR="6261" marT="6261"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71089925"/>
                  </a:ext>
                </a:extLst>
              </a:tr>
              <a:tr h="135036">
                <a:tc gridSpan="3">
                  <a:txBody>
                    <a:bodyPr/>
                    <a:lstStyle/>
                    <a:p>
                      <a:pPr algn="l" fontAlgn="b"/>
                      <a:r>
                        <a:rPr lang="en-US" sz="900" u="none" strike="noStrike" dirty="0">
                          <a:effectLst/>
                        </a:rPr>
                        <a:t>    across multiple different cloud types.  </a:t>
                      </a:r>
                      <a:endParaRPr lang="en-US" sz="900" b="0" i="0" u="none" strike="noStrike" dirty="0">
                        <a:solidFill>
                          <a:srgbClr val="000000"/>
                        </a:solidFill>
                        <a:effectLst/>
                        <a:latin typeface="Calibri" panose="020F0502020204030204" pitchFamily="34" charset="0"/>
                      </a:endParaRPr>
                    </a:p>
                  </a:txBody>
                  <a:tcPr marL="6261" marR="6261" marT="6261"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27076301"/>
                  </a:ext>
                </a:extLst>
              </a:tr>
            </a:tbl>
          </a:graphicData>
        </a:graphic>
      </p:graphicFrame>
      <p:graphicFrame>
        <p:nvGraphicFramePr>
          <p:cNvPr id="3" name="Table 2">
            <a:extLst>
              <a:ext uri="{FF2B5EF4-FFF2-40B4-BE49-F238E27FC236}">
                <a16:creationId xmlns:a16="http://schemas.microsoft.com/office/drawing/2014/main" id="{4054B7FE-038B-408C-9BBA-B2D6CDBBA8DA}"/>
              </a:ext>
            </a:extLst>
          </p:cNvPr>
          <p:cNvGraphicFramePr>
            <a:graphicFrameLocks noGrp="1"/>
          </p:cNvGraphicFramePr>
          <p:nvPr>
            <p:extLst>
              <p:ext uri="{D42A27DB-BD31-4B8C-83A1-F6EECF244321}">
                <p14:modId xmlns:p14="http://schemas.microsoft.com/office/powerpoint/2010/main" val="141207051"/>
              </p:ext>
            </p:extLst>
          </p:nvPr>
        </p:nvGraphicFramePr>
        <p:xfrm>
          <a:off x="159798" y="2447061"/>
          <a:ext cx="6649375" cy="1963878"/>
        </p:xfrm>
        <a:graphic>
          <a:graphicData uri="http://schemas.openxmlformats.org/drawingml/2006/table">
            <a:tbl>
              <a:tblPr>
                <a:tableStyleId>{5C22544A-7EE6-4342-B048-85BDC9FD1C3A}</a:tableStyleId>
              </a:tblPr>
              <a:tblGrid>
                <a:gridCol w="3580438">
                  <a:extLst>
                    <a:ext uri="{9D8B030D-6E8A-4147-A177-3AD203B41FA5}">
                      <a16:colId xmlns:a16="http://schemas.microsoft.com/office/drawing/2014/main" val="2221776270"/>
                    </a:ext>
                  </a:extLst>
                </a:gridCol>
                <a:gridCol w="3068937">
                  <a:extLst>
                    <a:ext uri="{9D8B030D-6E8A-4147-A177-3AD203B41FA5}">
                      <a16:colId xmlns:a16="http://schemas.microsoft.com/office/drawing/2014/main" val="1739455726"/>
                    </a:ext>
                  </a:extLst>
                </a:gridCol>
              </a:tblGrid>
              <a:tr h="779864">
                <a:tc>
                  <a:txBody>
                    <a:bodyPr/>
                    <a:lstStyle/>
                    <a:p>
                      <a:pPr algn="l" fontAlgn="b"/>
                      <a:r>
                        <a:rPr lang="en-US" sz="1000" u="none" strike="noStrike" dirty="0">
                          <a:effectLst/>
                        </a:rPr>
                        <a:t>Question 2.</a:t>
                      </a:r>
                      <a:endParaRPr lang="en-US" sz="1000" b="1" i="0" u="none" strike="noStrike" dirty="0">
                        <a:solidFill>
                          <a:srgbClr val="000000"/>
                        </a:solidFill>
                        <a:effectLst/>
                        <a:latin typeface="Calibri" panose="020F0502020204030204" pitchFamily="34" charset="0"/>
                      </a:endParaRPr>
                    </a:p>
                  </a:txBody>
                  <a:tcPr marL="3851" marR="3851" marT="3851" marB="0" anchor="b"/>
                </a:tc>
                <a:tc>
                  <a:txBody>
                    <a:bodyPr/>
                    <a:lstStyle/>
                    <a:p>
                      <a:pPr algn="l" fontAlgn="b"/>
                      <a:r>
                        <a:rPr lang="en-US" sz="1000" u="none" strike="noStrike" dirty="0">
                          <a:effectLst/>
                        </a:rPr>
                        <a:t>Which of the following is described as an approach in which a single application is composed of many loosely coupled and independently deployable smaller components or services?</a:t>
                      </a:r>
                      <a:endParaRPr lang="en-US" sz="1000" b="1" i="0" u="none" strike="noStrike" dirty="0">
                        <a:solidFill>
                          <a:srgbClr val="000000"/>
                        </a:solidFill>
                        <a:effectLst/>
                        <a:latin typeface="Calibri" panose="020F0502020204030204" pitchFamily="34" charset="0"/>
                      </a:endParaRPr>
                    </a:p>
                  </a:txBody>
                  <a:tcPr marL="3851" marR="3851" marT="3851" marB="0" anchor="b"/>
                </a:tc>
                <a:extLst>
                  <a:ext uri="{0D108BD9-81ED-4DB2-BD59-A6C34878D82A}">
                    <a16:rowId xmlns:a16="http://schemas.microsoft.com/office/drawing/2014/main" val="2403264953"/>
                  </a:ext>
                </a:extLst>
              </a:tr>
              <a:tr h="170740">
                <a:tc>
                  <a:txBody>
                    <a:bodyPr/>
                    <a:lstStyle/>
                    <a:p>
                      <a:pPr algn="l" fontAlgn="b"/>
                      <a:endParaRPr lang="en-US" sz="1000" b="0" i="0" u="none" strike="noStrike" dirty="0">
                        <a:solidFill>
                          <a:srgbClr val="000000"/>
                        </a:solidFill>
                        <a:effectLst/>
                        <a:latin typeface="Calibri" panose="020F0502020204030204" pitchFamily="34" charset="0"/>
                      </a:endParaRPr>
                    </a:p>
                  </a:txBody>
                  <a:tcPr marL="3851" marR="3851" marT="3851" marB="0" anchor="b"/>
                </a:tc>
                <a:tc>
                  <a:txBody>
                    <a:bodyPr/>
                    <a:lstStyle/>
                    <a:p>
                      <a:pPr algn="l" fontAlgn="b"/>
                      <a:r>
                        <a:rPr lang="en-US" sz="1000" u="none" strike="noStrike" dirty="0">
                          <a:effectLst/>
                        </a:rPr>
                        <a:t>A. Application modernization</a:t>
                      </a:r>
                      <a:endParaRPr lang="en-US" sz="1000" b="0" i="0" u="none" strike="noStrike" dirty="0">
                        <a:solidFill>
                          <a:srgbClr val="000000"/>
                        </a:solidFill>
                        <a:effectLst/>
                        <a:latin typeface="Calibri" panose="020F0502020204030204" pitchFamily="34" charset="0"/>
                      </a:endParaRPr>
                    </a:p>
                  </a:txBody>
                  <a:tcPr marL="3851" marR="3851" marT="3851" marB="0" anchor="b"/>
                </a:tc>
                <a:extLst>
                  <a:ext uri="{0D108BD9-81ED-4DB2-BD59-A6C34878D82A}">
                    <a16:rowId xmlns:a16="http://schemas.microsoft.com/office/drawing/2014/main" val="2670938804"/>
                  </a:ext>
                </a:extLst>
              </a:tr>
              <a:tr h="137910">
                <a:tc>
                  <a:txBody>
                    <a:bodyPr/>
                    <a:lstStyle/>
                    <a:p>
                      <a:pPr algn="l" fontAlgn="b"/>
                      <a:endParaRPr lang="en-US" sz="1000" b="0" i="0" u="none" strike="noStrike">
                        <a:solidFill>
                          <a:srgbClr val="000000"/>
                        </a:solidFill>
                        <a:effectLst/>
                        <a:latin typeface="Calibri" panose="020F0502020204030204" pitchFamily="34" charset="0"/>
                      </a:endParaRPr>
                    </a:p>
                  </a:txBody>
                  <a:tcPr marL="3851" marR="3851" marT="3851" marB="0" anchor="b"/>
                </a:tc>
                <a:tc>
                  <a:txBody>
                    <a:bodyPr/>
                    <a:lstStyle/>
                    <a:p>
                      <a:pPr algn="l" fontAlgn="b"/>
                      <a:r>
                        <a:rPr lang="en-US" sz="1000" u="none" strike="noStrike" dirty="0">
                          <a:effectLst/>
                        </a:rPr>
                        <a:t>B. Hybrid </a:t>
                      </a:r>
                      <a:r>
                        <a:rPr lang="en-US" sz="1000" u="none" strike="noStrike" dirty="0" err="1">
                          <a:effectLst/>
                        </a:rPr>
                        <a:t>multicloud</a:t>
                      </a:r>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3851" marR="3851" marT="3851" marB="0" anchor="b"/>
                </a:tc>
                <a:extLst>
                  <a:ext uri="{0D108BD9-81ED-4DB2-BD59-A6C34878D82A}">
                    <a16:rowId xmlns:a16="http://schemas.microsoft.com/office/drawing/2014/main" val="4043321624"/>
                  </a:ext>
                </a:extLst>
              </a:tr>
              <a:tr h="170740">
                <a:tc>
                  <a:txBody>
                    <a:bodyPr/>
                    <a:lstStyle/>
                    <a:p>
                      <a:pPr algn="l" fontAlgn="b"/>
                      <a:endParaRPr lang="en-US" sz="1000" b="0" i="0" u="none" strike="noStrike">
                        <a:solidFill>
                          <a:srgbClr val="000000"/>
                        </a:solidFill>
                        <a:effectLst/>
                        <a:latin typeface="Calibri" panose="020F0502020204030204" pitchFamily="34" charset="0"/>
                      </a:endParaRPr>
                    </a:p>
                  </a:txBody>
                  <a:tcPr marL="3851" marR="3851" marT="3851" marB="0" anchor="b"/>
                </a:tc>
                <a:tc>
                  <a:txBody>
                    <a:bodyPr/>
                    <a:lstStyle/>
                    <a:p>
                      <a:pPr algn="l" fontAlgn="b"/>
                      <a:r>
                        <a:rPr lang="en-US" sz="1000" u="none" strike="noStrike" dirty="0">
                          <a:effectLst/>
                        </a:rPr>
                        <a:t>C. Microservices architecture </a:t>
                      </a:r>
                      <a:endParaRPr lang="en-US" sz="1000" b="0" i="0" u="none" strike="noStrike" dirty="0">
                        <a:solidFill>
                          <a:srgbClr val="000000"/>
                        </a:solidFill>
                        <a:effectLst/>
                        <a:latin typeface="Calibri" panose="020F0502020204030204" pitchFamily="34" charset="0"/>
                      </a:endParaRPr>
                    </a:p>
                  </a:txBody>
                  <a:tcPr marL="3851" marR="3851" marT="3851" marB="0" anchor="b"/>
                </a:tc>
                <a:extLst>
                  <a:ext uri="{0D108BD9-81ED-4DB2-BD59-A6C34878D82A}">
                    <a16:rowId xmlns:a16="http://schemas.microsoft.com/office/drawing/2014/main" val="2549821958"/>
                  </a:ext>
                </a:extLst>
              </a:tr>
              <a:tr h="137910">
                <a:tc>
                  <a:txBody>
                    <a:bodyPr/>
                    <a:lstStyle/>
                    <a:p>
                      <a:pPr algn="l" fontAlgn="b"/>
                      <a:endParaRPr lang="en-US" sz="1000" b="0" i="0" u="none" strike="noStrike">
                        <a:solidFill>
                          <a:srgbClr val="000000"/>
                        </a:solidFill>
                        <a:effectLst/>
                        <a:latin typeface="Calibri" panose="020F0502020204030204" pitchFamily="34" charset="0"/>
                      </a:endParaRPr>
                    </a:p>
                  </a:txBody>
                  <a:tcPr marL="3851" marR="3851" marT="3851" marB="0" anchor="b"/>
                </a:tc>
                <a:tc>
                  <a:txBody>
                    <a:bodyPr/>
                    <a:lstStyle/>
                    <a:p>
                      <a:pPr algn="l" fontAlgn="b"/>
                      <a:r>
                        <a:rPr lang="en-US" sz="1000" u="none" strike="noStrike" dirty="0">
                          <a:effectLst/>
                        </a:rPr>
                        <a:t>D. Virtualization</a:t>
                      </a:r>
                      <a:endParaRPr lang="en-US" sz="1000" b="0" i="0" u="none" strike="noStrike" dirty="0">
                        <a:solidFill>
                          <a:srgbClr val="000000"/>
                        </a:solidFill>
                        <a:effectLst/>
                        <a:latin typeface="Calibri" panose="020F0502020204030204" pitchFamily="34" charset="0"/>
                      </a:endParaRPr>
                    </a:p>
                  </a:txBody>
                  <a:tcPr marL="3851" marR="3851" marT="3851" marB="0" anchor="b"/>
                </a:tc>
                <a:extLst>
                  <a:ext uri="{0D108BD9-81ED-4DB2-BD59-A6C34878D82A}">
                    <a16:rowId xmlns:a16="http://schemas.microsoft.com/office/drawing/2014/main" val="2415027581"/>
                  </a:ext>
                </a:extLst>
              </a:tr>
              <a:tr h="137910">
                <a:tc>
                  <a:txBody>
                    <a:bodyPr/>
                    <a:lstStyle/>
                    <a:p>
                      <a:pPr algn="l" fontAlgn="b"/>
                      <a:endParaRPr lang="en-US" sz="1000" b="0" i="0" u="none" strike="noStrike">
                        <a:solidFill>
                          <a:srgbClr val="000000"/>
                        </a:solidFill>
                        <a:effectLst/>
                        <a:latin typeface="Calibri" panose="020F0502020204030204" pitchFamily="34" charset="0"/>
                      </a:endParaRPr>
                    </a:p>
                  </a:txBody>
                  <a:tcPr marL="3851" marR="3851" marT="3851"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3851" marR="3851" marT="3851" marB="0" anchor="b"/>
                </a:tc>
                <a:extLst>
                  <a:ext uri="{0D108BD9-81ED-4DB2-BD59-A6C34878D82A}">
                    <a16:rowId xmlns:a16="http://schemas.microsoft.com/office/drawing/2014/main" val="2083450129"/>
                  </a:ext>
                </a:extLst>
              </a:tr>
              <a:tr h="373781">
                <a:tc gridSpan="2">
                  <a:txBody>
                    <a:bodyPr/>
                    <a:lstStyle/>
                    <a:p>
                      <a:pPr algn="l" fontAlgn="b"/>
                      <a:r>
                        <a:rPr lang="en-US" sz="1000" u="none" strike="noStrike" dirty="0">
                          <a:effectLst/>
                        </a:rPr>
                        <a:t>Answer C. Microservices architecture is an approach in which a single application is composed of many loosely coupled and independently deployable smaller components or services.</a:t>
                      </a:r>
                      <a:endParaRPr lang="en-US" sz="1000" b="0" i="0" u="none" strike="noStrike" dirty="0">
                        <a:solidFill>
                          <a:srgbClr val="000000"/>
                        </a:solidFill>
                        <a:effectLst/>
                        <a:latin typeface="Calibri" panose="020F0502020204030204" pitchFamily="34" charset="0"/>
                      </a:endParaRPr>
                    </a:p>
                  </a:txBody>
                  <a:tcPr marL="3851" marR="3851" marT="3851" marB="0" anchor="b"/>
                </a:tc>
                <a:tc hMerge="1">
                  <a:txBody>
                    <a:bodyPr/>
                    <a:lstStyle/>
                    <a:p>
                      <a:endParaRPr lang="en-US"/>
                    </a:p>
                  </a:txBody>
                  <a:tcPr/>
                </a:tc>
                <a:extLst>
                  <a:ext uri="{0D108BD9-81ED-4DB2-BD59-A6C34878D82A}">
                    <a16:rowId xmlns:a16="http://schemas.microsoft.com/office/drawing/2014/main" val="643876339"/>
                  </a:ext>
                </a:extLst>
              </a:tr>
            </a:tbl>
          </a:graphicData>
        </a:graphic>
      </p:graphicFrame>
      <p:sp>
        <p:nvSpPr>
          <p:cNvPr id="4" name="TextBox 3">
            <a:extLst>
              <a:ext uri="{FF2B5EF4-FFF2-40B4-BE49-F238E27FC236}">
                <a16:creationId xmlns:a16="http://schemas.microsoft.com/office/drawing/2014/main" id="{A93488F7-F600-4891-922D-D9B24ACB8E1D}"/>
              </a:ext>
            </a:extLst>
          </p:cNvPr>
          <p:cNvSpPr txBox="1"/>
          <p:nvPr/>
        </p:nvSpPr>
        <p:spPr>
          <a:xfrm>
            <a:off x="159798" y="44864"/>
            <a:ext cx="1047082" cy="369332"/>
          </a:xfrm>
          <a:prstGeom prst="rect">
            <a:avLst/>
          </a:prstGeom>
          <a:noFill/>
        </p:spPr>
        <p:txBody>
          <a:bodyPr wrap="none" rtlCol="0">
            <a:spAutoFit/>
          </a:bodyPr>
          <a:lstStyle/>
          <a:p>
            <a:r>
              <a:rPr lang="en-US" dirty="0"/>
              <a:t>Section 6</a:t>
            </a:r>
          </a:p>
        </p:txBody>
      </p:sp>
      <p:graphicFrame>
        <p:nvGraphicFramePr>
          <p:cNvPr id="5" name="Table 4">
            <a:extLst>
              <a:ext uri="{FF2B5EF4-FFF2-40B4-BE49-F238E27FC236}">
                <a16:creationId xmlns:a16="http://schemas.microsoft.com/office/drawing/2014/main" id="{21D685A3-DA96-4E03-8C31-E1ECCB6FB0E3}"/>
              </a:ext>
            </a:extLst>
          </p:cNvPr>
          <p:cNvGraphicFramePr>
            <a:graphicFrameLocks noGrp="1"/>
          </p:cNvGraphicFramePr>
          <p:nvPr>
            <p:extLst>
              <p:ext uri="{D42A27DB-BD31-4B8C-83A1-F6EECF244321}">
                <p14:modId xmlns:p14="http://schemas.microsoft.com/office/powerpoint/2010/main" val="3554842476"/>
              </p:ext>
            </p:extLst>
          </p:nvPr>
        </p:nvGraphicFramePr>
        <p:xfrm>
          <a:off x="159798" y="4629350"/>
          <a:ext cx="6880193" cy="1617540"/>
        </p:xfrm>
        <a:graphic>
          <a:graphicData uri="http://schemas.openxmlformats.org/drawingml/2006/table">
            <a:tbl>
              <a:tblPr>
                <a:tableStyleId>{5C22544A-7EE6-4342-B048-85BDC9FD1C3A}</a:tableStyleId>
              </a:tblPr>
              <a:tblGrid>
                <a:gridCol w="3704717">
                  <a:extLst>
                    <a:ext uri="{9D8B030D-6E8A-4147-A177-3AD203B41FA5}">
                      <a16:colId xmlns:a16="http://schemas.microsoft.com/office/drawing/2014/main" val="2457228421"/>
                    </a:ext>
                  </a:extLst>
                </a:gridCol>
                <a:gridCol w="3175476">
                  <a:extLst>
                    <a:ext uri="{9D8B030D-6E8A-4147-A177-3AD203B41FA5}">
                      <a16:colId xmlns:a16="http://schemas.microsoft.com/office/drawing/2014/main" val="1823429210"/>
                    </a:ext>
                  </a:extLst>
                </a:gridCol>
              </a:tblGrid>
              <a:tr h="290468">
                <a:tc>
                  <a:txBody>
                    <a:bodyPr/>
                    <a:lstStyle/>
                    <a:p>
                      <a:pPr algn="l" fontAlgn="b"/>
                      <a:r>
                        <a:rPr lang="en-US" sz="1000" u="none" strike="noStrike" dirty="0">
                          <a:effectLst/>
                        </a:rPr>
                        <a:t>Question 3.</a:t>
                      </a:r>
                      <a:endParaRPr lang="en-US" sz="1000" b="1" i="0" u="none" strike="noStrike" dirty="0">
                        <a:solidFill>
                          <a:srgbClr val="000000"/>
                        </a:solidFill>
                        <a:effectLst/>
                        <a:latin typeface="Calibri" panose="020F0502020204030204" pitchFamily="34" charset="0"/>
                      </a:endParaRPr>
                    </a:p>
                  </a:txBody>
                  <a:tcPr marL="4463" marR="4463" marT="4463" marB="0" anchor="b"/>
                </a:tc>
                <a:tc>
                  <a:txBody>
                    <a:bodyPr/>
                    <a:lstStyle/>
                    <a:p>
                      <a:pPr algn="l" fontAlgn="b"/>
                      <a:r>
                        <a:rPr lang="en-US" sz="1000" u="none" strike="noStrike">
                          <a:effectLst/>
                        </a:rPr>
                        <a:t>What are three key features of microservices?</a:t>
                      </a:r>
                      <a:endParaRPr lang="en-US" sz="1000" b="1" i="0" u="none" strike="noStrike">
                        <a:solidFill>
                          <a:srgbClr val="000000"/>
                        </a:solidFill>
                        <a:effectLst/>
                        <a:latin typeface="Calibri" panose="020F0502020204030204" pitchFamily="34" charset="0"/>
                      </a:endParaRPr>
                    </a:p>
                  </a:txBody>
                  <a:tcPr marL="4463" marR="4463" marT="4463" marB="0" anchor="b"/>
                </a:tc>
                <a:extLst>
                  <a:ext uri="{0D108BD9-81ED-4DB2-BD59-A6C34878D82A}">
                    <a16:rowId xmlns:a16="http://schemas.microsoft.com/office/drawing/2014/main" val="3992125974"/>
                  </a:ext>
                </a:extLst>
              </a:tr>
              <a:tr h="75881">
                <a:tc>
                  <a:txBody>
                    <a:bodyPr/>
                    <a:lstStyle/>
                    <a:p>
                      <a:pPr algn="l" fontAlgn="b"/>
                      <a:endParaRPr lang="en-US" sz="1000" b="0" i="0" u="none" strike="noStrike" dirty="0">
                        <a:solidFill>
                          <a:srgbClr val="000000"/>
                        </a:solidFill>
                        <a:effectLst/>
                        <a:latin typeface="Calibri" panose="020F0502020204030204" pitchFamily="34" charset="0"/>
                      </a:endParaRPr>
                    </a:p>
                  </a:txBody>
                  <a:tcPr marL="4463" marR="4463" marT="4463"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4463" marR="4463" marT="4463" marB="0" anchor="b"/>
                </a:tc>
                <a:extLst>
                  <a:ext uri="{0D108BD9-81ED-4DB2-BD59-A6C34878D82A}">
                    <a16:rowId xmlns:a16="http://schemas.microsoft.com/office/drawing/2014/main" val="3765981660"/>
                  </a:ext>
                </a:extLst>
              </a:tr>
              <a:tr h="146326">
                <a:tc gridSpan="2">
                  <a:txBody>
                    <a:bodyPr/>
                    <a:lstStyle/>
                    <a:p>
                      <a:pPr algn="l" fontAlgn="b"/>
                      <a:r>
                        <a:rPr lang="en-US" sz="1000" u="none" strike="noStrike" dirty="0">
                          <a:effectLst/>
                        </a:rPr>
                        <a:t>Answers: Key features of microservices include:</a:t>
                      </a:r>
                      <a:endParaRPr lang="en-US" sz="1000" b="0" i="0" u="none" strike="noStrike" dirty="0">
                        <a:solidFill>
                          <a:srgbClr val="000000"/>
                        </a:solidFill>
                        <a:effectLst/>
                        <a:latin typeface="Calibri" panose="020F0502020204030204" pitchFamily="34" charset="0"/>
                      </a:endParaRPr>
                    </a:p>
                  </a:txBody>
                  <a:tcPr marL="4463" marR="4463" marT="4463" marB="0" anchor="b"/>
                </a:tc>
                <a:tc hMerge="1">
                  <a:txBody>
                    <a:bodyPr/>
                    <a:lstStyle/>
                    <a:p>
                      <a:endParaRPr lang="en-US"/>
                    </a:p>
                  </a:txBody>
                  <a:tcPr/>
                </a:tc>
                <a:extLst>
                  <a:ext uri="{0D108BD9-81ED-4DB2-BD59-A6C34878D82A}">
                    <a16:rowId xmlns:a16="http://schemas.microsoft.com/office/drawing/2014/main" val="784839960"/>
                  </a:ext>
                </a:extLst>
              </a:tr>
              <a:tr h="242420">
                <a:tc>
                  <a:txBody>
                    <a:bodyPr/>
                    <a:lstStyle/>
                    <a:p>
                      <a:pPr algn="l" fontAlgn="b"/>
                      <a:endParaRPr lang="en-US" sz="1000" b="0" i="0" u="none" strike="noStrike" dirty="0">
                        <a:solidFill>
                          <a:srgbClr val="000000"/>
                        </a:solidFill>
                        <a:effectLst/>
                        <a:latin typeface="Calibri" panose="020F0502020204030204" pitchFamily="34" charset="0"/>
                      </a:endParaRPr>
                    </a:p>
                  </a:txBody>
                  <a:tcPr marL="4463" marR="4463" marT="4463" marB="0" anchor="b"/>
                </a:tc>
                <a:tc>
                  <a:txBody>
                    <a:bodyPr/>
                    <a:lstStyle/>
                    <a:p>
                      <a:pPr algn="l" fontAlgn="b"/>
                      <a:r>
                        <a:rPr lang="en-US" sz="1000" u="none" strike="noStrike" dirty="0">
                          <a:effectLst/>
                        </a:rPr>
                        <a:t> Code can be updated more easily. </a:t>
                      </a:r>
                      <a:endParaRPr lang="en-US" sz="1000" b="0" i="0" u="none" strike="noStrike" dirty="0">
                        <a:solidFill>
                          <a:srgbClr val="000000"/>
                        </a:solidFill>
                        <a:effectLst/>
                        <a:latin typeface="Calibri" panose="020F0502020204030204" pitchFamily="34" charset="0"/>
                      </a:endParaRPr>
                    </a:p>
                  </a:txBody>
                  <a:tcPr marL="4463" marR="4463" marT="4463" marB="0" anchor="b"/>
                </a:tc>
                <a:extLst>
                  <a:ext uri="{0D108BD9-81ED-4DB2-BD59-A6C34878D82A}">
                    <a16:rowId xmlns:a16="http://schemas.microsoft.com/office/drawing/2014/main" val="2618590814"/>
                  </a:ext>
                </a:extLst>
              </a:tr>
              <a:tr h="152954">
                <a:tc>
                  <a:txBody>
                    <a:bodyPr/>
                    <a:lstStyle/>
                    <a:p>
                      <a:pPr algn="l" fontAlgn="b"/>
                      <a:endParaRPr lang="en-US" sz="1000" b="0" i="0" u="none" strike="noStrike">
                        <a:solidFill>
                          <a:srgbClr val="000000"/>
                        </a:solidFill>
                        <a:effectLst/>
                        <a:latin typeface="Calibri" panose="020F0502020204030204" pitchFamily="34" charset="0"/>
                      </a:endParaRPr>
                    </a:p>
                  </a:txBody>
                  <a:tcPr marL="4463" marR="4463" marT="4463" marB="0" anchor="b"/>
                </a:tc>
                <a:tc>
                  <a:txBody>
                    <a:bodyPr/>
                    <a:lstStyle/>
                    <a:p>
                      <a:pPr algn="l" fontAlgn="b"/>
                      <a:r>
                        <a:rPr lang="en-US" sz="1000" u="none" strike="noStrike" dirty="0">
                          <a:effectLst/>
                        </a:rPr>
                        <a:t>Teams can use different stacks and different programming languages for different components.</a:t>
                      </a:r>
                      <a:endParaRPr lang="en-US" sz="1000" b="0" i="0" u="none" strike="noStrike" dirty="0">
                        <a:solidFill>
                          <a:srgbClr val="000000"/>
                        </a:solidFill>
                        <a:effectLst/>
                        <a:latin typeface="Calibri" panose="020F0502020204030204" pitchFamily="34" charset="0"/>
                      </a:endParaRPr>
                    </a:p>
                  </a:txBody>
                  <a:tcPr marL="4463" marR="4463" marT="4463" marB="0" anchor="b"/>
                </a:tc>
                <a:extLst>
                  <a:ext uri="{0D108BD9-81ED-4DB2-BD59-A6C34878D82A}">
                    <a16:rowId xmlns:a16="http://schemas.microsoft.com/office/drawing/2014/main" val="677800930"/>
                  </a:ext>
                </a:extLst>
              </a:tr>
              <a:tr h="239697">
                <a:tc>
                  <a:txBody>
                    <a:bodyPr/>
                    <a:lstStyle/>
                    <a:p>
                      <a:pPr algn="l" fontAlgn="b"/>
                      <a:endParaRPr lang="en-US" sz="1000" b="0" i="0" u="none" strike="noStrike">
                        <a:solidFill>
                          <a:srgbClr val="000000"/>
                        </a:solidFill>
                        <a:effectLst/>
                        <a:latin typeface="Calibri" panose="020F0502020204030204" pitchFamily="34" charset="0"/>
                      </a:endParaRPr>
                    </a:p>
                  </a:txBody>
                  <a:tcPr marL="4463" marR="4463" marT="4463" marB="0" anchor="b"/>
                </a:tc>
                <a:tc>
                  <a:txBody>
                    <a:bodyPr/>
                    <a:lstStyle/>
                    <a:p>
                      <a:pPr algn="l" fontAlgn="b"/>
                      <a:r>
                        <a:rPr lang="en-US" sz="1000" u="none" strike="noStrike" dirty="0">
                          <a:effectLst/>
                        </a:rPr>
                        <a:t> Components can be scaled independently of one another, reducing the waste and cost. List your answers in the space provided below.  </a:t>
                      </a:r>
                      <a:endParaRPr lang="en-US" sz="1000" b="0" i="0" u="none" strike="noStrike" dirty="0">
                        <a:solidFill>
                          <a:srgbClr val="000000"/>
                        </a:solidFill>
                        <a:effectLst/>
                        <a:latin typeface="Calibri" panose="020F0502020204030204" pitchFamily="34" charset="0"/>
                      </a:endParaRPr>
                    </a:p>
                  </a:txBody>
                  <a:tcPr marL="4463" marR="4463" marT="4463" marB="0" anchor="b"/>
                </a:tc>
                <a:extLst>
                  <a:ext uri="{0D108BD9-81ED-4DB2-BD59-A6C34878D82A}">
                    <a16:rowId xmlns:a16="http://schemas.microsoft.com/office/drawing/2014/main" val="1411169558"/>
                  </a:ext>
                </a:extLst>
              </a:tr>
            </a:tbl>
          </a:graphicData>
        </a:graphic>
      </p:graphicFrame>
      <p:sp>
        <p:nvSpPr>
          <p:cNvPr id="6" name="TextBox 5">
            <a:extLst>
              <a:ext uri="{FF2B5EF4-FFF2-40B4-BE49-F238E27FC236}">
                <a16:creationId xmlns:a16="http://schemas.microsoft.com/office/drawing/2014/main" id="{C5C084E6-886F-4CC3-80E2-92553BDD9832}"/>
              </a:ext>
            </a:extLst>
          </p:cNvPr>
          <p:cNvSpPr txBox="1"/>
          <p:nvPr/>
        </p:nvSpPr>
        <p:spPr>
          <a:xfrm>
            <a:off x="7732450" y="958788"/>
            <a:ext cx="3479479" cy="923330"/>
          </a:xfrm>
          <a:prstGeom prst="rect">
            <a:avLst/>
          </a:prstGeom>
          <a:noFill/>
        </p:spPr>
        <p:txBody>
          <a:bodyPr wrap="none" rtlCol="0">
            <a:spAutoFit/>
          </a:bodyPr>
          <a:lstStyle/>
          <a:p>
            <a:r>
              <a:rPr lang="en-US" dirty="0"/>
              <a:t>**Best of Cloud Models – </a:t>
            </a:r>
            <a:r>
              <a:rPr lang="en-US" dirty="0" err="1"/>
              <a:t>ie</a:t>
            </a:r>
            <a:r>
              <a:rPr lang="en-US" dirty="0"/>
              <a:t> Hybrid</a:t>
            </a:r>
          </a:p>
          <a:p>
            <a:r>
              <a:rPr lang="en-US" dirty="0"/>
              <a:t>Multiple providers – Multi cloud</a:t>
            </a:r>
          </a:p>
          <a:p>
            <a:r>
              <a:rPr lang="en-US" dirty="0"/>
              <a:t>Ans.  Hybrid </a:t>
            </a:r>
            <a:r>
              <a:rPr lang="en-US" dirty="0" err="1"/>
              <a:t>Multicloud</a:t>
            </a:r>
            <a:r>
              <a:rPr lang="en-US" dirty="0"/>
              <a:t>**</a:t>
            </a:r>
          </a:p>
        </p:txBody>
      </p:sp>
      <p:sp>
        <p:nvSpPr>
          <p:cNvPr id="7" name="TextBox 6">
            <a:extLst>
              <a:ext uri="{FF2B5EF4-FFF2-40B4-BE49-F238E27FC236}">
                <a16:creationId xmlns:a16="http://schemas.microsoft.com/office/drawing/2014/main" id="{0B20D6E7-F5E7-4E86-A22C-DB6970D607F5}"/>
              </a:ext>
            </a:extLst>
          </p:cNvPr>
          <p:cNvSpPr txBox="1"/>
          <p:nvPr/>
        </p:nvSpPr>
        <p:spPr>
          <a:xfrm>
            <a:off x="8194089" y="4856085"/>
            <a:ext cx="2827184" cy="923330"/>
          </a:xfrm>
          <a:prstGeom prst="rect">
            <a:avLst/>
          </a:prstGeom>
          <a:noFill/>
        </p:spPr>
        <p:txBody>
          <a:bodyPr wrap="none" rtlCol="0">
            <a:spAutoFit/>
          </a:bodyPr>
          <a:lstStyle/>
          <a:p>
            <a:r>
              <a:rPr lang="en-US" dirty="0"/>
              <a:t>Code updated easily</a:t>
            </a:r>
          </a:p>
          <a:p>
            <a:r>
              <a:rPr lang="en-US" dirty="0"/>
              <a:t>Can use diff stacks/</a:t>
            </a:r>
            <a:r>
              <a:rPr lang="en-US" dirty="0" err="1"/>
              <a:t>lang</a:t>
            </a:r>
            <a:endParaRPr lang="en-US" dirty="0"/>
          </a:p>
          <a:p>
            <a:r>
              <a:rPr lang="en-US" dirty="0"/>
              <a:t>Scales independent of other</a:t>
            </a:r>
          </a:p>
        </p:txBody>
      </p:sp>
    </p:spTree>
    <p:extLst>
      <p:ext uri="{BB962C8B-B14F-4D97-AF65-F5344CB8AC3E}">
        <p14:creationId xmlns:p14="http://schemas.microsoft.com/office/powerpoint/2010/main" val="2431147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60C36FE7-7201-4677-AE38-3439C13190F6}"/>
              </a:ext>
            </a:extLst>
          </p:cNvPr>
          <p:cNvGraphicFramePr>
            <a:graphicFrameLocks noGrp="1"/>
          </p:cNvGraphicFramePr>
          <p:nvPr>
            <p:extLst>
              <p:ext uri="{D42A27DB-BD31-4B8C-83A1-F6EECF244321}">
                <p14:modId xmlns:p14="http://schemas.microsoft.com/office/powerpoint/2010/main" val="753855185"/>
              </p:ext>
            </p:extLst>
          </p:nvPr>
        </p:nvGraphicFramePr>
        <p:xfrm>
          <a:off x="206020" y="88314"/>
          <a:ext cx="8402637" cy="1141663"/>
        </p:xfrm>
        <a:graphic>
          <a:graphicData uri="http://schemas.openxmlformats.org/drawingml/2006/table">
            <a:tbl>
              <a:tblPr>
                <a:tableStyleId>{5C22544A-7EE6-4342-B048-85BDC9FD1C3A}</a:tableStyleId>
              </a:tblPr>
              <a:tblGrid>
                <a:gridCol w="4524494">
                  <a:extLst>
                    <a:ext uri="{9D8B030D-6E8A-4147-A177-3AD203B41FA5}">
                      <a16:colId xmlns:a16="http://schemas.microsoft.com/office/drawing/2014/main" val="4119429527"/>
                    </a:ext>
                  </a:extLst>
                </a:gridCol>
                <a:gridCol w="3878143">
                  <a:extLst>
                    <a:ext uri="{9D8B030D-6E8A-4147-A177-3AD203B41FA5}">
                      <a16:colId xmlns:a16="http://schemas.microsoft.com/office/drawing/2014/main" val="2122898100"/>
                    </a:ext>
                  </a:extLst>
                </a:gridCol>
              </a:tblGrid>
              <a:tr h="638609">
                <a:tc>
                  <a:txBody>
                    <a:bodyPr/>
                    <a:lstStyle/>
                    <a:p>
                      <a:pPr algn="l" fontAlgn="b"/>
                      <a:r>
                        <a:rPr lang="en-US" sz="1000" u="none" strike="noStrike" dirty="0">
                          <a:effectLst/>
                        </a:rPr>
                        <a:t>Question 4.</a:t>
                      </a:r>
                      <a:endParaRPr lang="en-US" sz="1000" b="1" i="0" u="none" strike="noStrike" dirty="0">
                        <a:solidFill>
                          <a:srgbClr val="000000"/>
                        </a:solidFill>
                        <a:effectLst/>
                        <a:latin typeface="Calibri" panose="020F0502020204030204" pitchFamily="34" charset="0"/>
                      </a:endParaRPr>
                    </a:p>
                  </a:txBody>
                  <a:tcPr marL="5622" marR="5622" marT="5622" marB="0" anchor="b"/>
                </a:tc>
                <a:tc>
                  <a:txBody>
                    <a:bodyPr/>
                    <a:lstStyle/>
                    <a:p>
                      <a:pPr algn="l" fontAlgn="b"/>
                      <a:r>
                        <a:rPr lang="en-US" sz="1000" u="none" strike="noStrike" dirty="0">
                          <a:effectLst/>
                        </a:rPr>
                        <a:t>IBM Cloud Functions is a Function-as-a-Service (</a:t>
                      </a:r>
                      <a:r>
                        <a:rPr lang="en-US" sz="1000" u="none" strike="noStrike" dirty="0" err="1">
                          <a:effectLst/>
                        </a:rPr>
                        <a:t>FaaS</a:t>
                      </a:r>
                      <a:r>
                        <a:rPr lang="en-US" sz="1000" u="none" strike="noStrike" dirty="0">
                          <a:effectLst/>
                        </a:rPr>
                        <a:t>) programming platform used for developing lightweight code that </a:t>
                      </a:r>
                      <a:r>
                        <a:rPr lang="en-US" sz="1000" u="none" strike="noStrike" dirty="0" err="1">
                          <a:effectLst/>
                        </a:rPr>
                        <a:t>scalably</a:t>
                      </a:r>
                      <a:r>
                        <a:rPr lang="en-US" sz="1000" u="none" strike="noStrike" dirty="0">
                          <a:effectLst/>
                        </a:rPr>
                        <a:t> executes on demand. What open source serverless platform is it based on?</a:t>
                      </a:r>
                      <a:endParaRPr lang="en-US" sz="1000" b="1" i="0" u="none" strike="noStrike" dirty="0">
                        <a:solidFill>
                          <a:srgbClr val="000000"/>
                        </a:solidFill>
                        <a:effectLst/>
                        <a:latin typeface="Calibri" panose="020F0502020204030204" pitchFamily="34" charset="0"/>
                      </a:endParaRPr>
                    </a:p>
                  </a:txBody>
                  <a:tcPr marL="5622" marR="5622" marT="5622" marB="0" anchor="b"/>
                </a:tc>
                <a:extLst>
                  <a:ext uri="{0D108BD9-81ED-4DB2-BD59-A6C34878D82A}">
                    <a16:rowId xmlns:a16="http://schemas.microsoft.com/office/drawing/2014/main" val="225125424"/>
                  </a:ext>
                </a:extLst>
              </a:tr>
              <a:tr h="72919">
                <a:tc>
                  <a:txBody>
                    <a:bodyPr/>
                    <a:lstStyle/>
                    <a:p>
                      <a:pPr algn="l" fontAlgn="b"/>
                      <a:endParaRPr lang="en-US" sz="1000" b="0" i="0" u="none" strike="noStrike" dirty="0">
                        <a:solidFill>
                          <a:srgbClr val="000000"/>
                        </a:solidFill>
                        <a:effectLst/>
                        <a:latin typeface="Calibri" panose="020F0502020204030204" pitchFamily="34" charset="0"/>
                      </a:endParaRPr>
                    </a:p>
                  </a:txBody>
                  <a:tcPr marL="5622" marR="5622" marT="5622"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622" marR="5622" marT="5622" marB="0" anchor="b"/>
                </a:tc>
                <a:extLst>
                  <a:ext uri="{0D108BD9-81ED-4DB2-BD59-A6C34878D82A}">
                    <a16:rowId xmlns:a16="http://schemas.microsoft.com/office/drawing/2014/main" val="4106107721"/>
                  </a:ext>
                </a:extLst>
              </a:tr>
              <a:tr h="345032">
                <a:tc gridSpan="2">
                  <a:txBody>
                    <a:bodyPr/>
                    <a:lstStyle/>
                    <a:p>
                      <a:pPr algn="l" fontAlgn="b"/>
                      <a:r>
                        <a:rPr lang="en-US" sz="1000" u="none" strike="noStrike" dirty="0">
                          <a:effectLst/>
                        </a:rPr>
                        <a:t>Answer D. IBM Cloud Functions is based on the Apache </a:t>
                      </a:r>
                      <a:r>
                        <a:rPr lang="en-US" sz="1000" u="none" strike="noStrike" dirty="0" err="1">
                          <a:effectLst/>
                        </a:rPr>
                        <a:t>OpenWhisk</a:t>
                      </a:r>
                      <a:r>
                        <a:rPr lang="en-US" sz="1000" u="none" strike="noStrike" dirty="0">
                          <a:effectLst/>
                        </a:rPr>
                        <a:t> open-source serverless platform.</a:t>
                      </a:r>
                      <a:endParaRPr lang="en-US" sz="1000" b="0" i="0" u="none" strike="noStrike" dirty="0">
                        <a:solidFill>
                          <a:srgbClr val="000000"/>
                        </a:solidFill>
                        <a:effectLst/>
                        <a:latin typeface="Calibri" panose="020F0502020204030204" pitchFamily="34" charset="0"/>
                      </a:endParaRPr>
                    </a:p>
                  </a:txBody>
                  <a:tcPr marL="5622" marR="5622" marT="5622" marB="0" anchor="b"/>
                </a:tc>
                <a:tc hMerge="1">
                  <a:txBody>
                    <a:bodyPr/>
                    <a:lstStyle/>
                    <a:p>
                      <a:endParaRPr lang="en-US"/>
                    </a:p>
                  </a:txBody>
                  <a:tcPr/>
                </a:tc>
                <a:extLst>
                  <a:ext uri="{0D108BD9-81ED-4DB2-BD59-A6C34878D82A}">
                    <a16:rowId xmlns:a16="http://schemas.microsoft.com/office/drawing/2014/main" val="558815864"/>
                  </a:ext>
                </a:extLst>
              </a:tr>
            </a:tbl>
          </a:graphicData>
        </a:graphic>
      </p:graphicFrame>
      <p:graphicFrame>
        <p:nvGraphicFramePr>
          <p:cNvPr id="6" name="Table 5">
            <a:extLst>
              <a:ext uri="{FF2B5EF4-FFF2-40B4-BE49-F238E27FC236}">
                <a16:creationId xmlns:a16="http://schemas.microsoft.com/office/drawing/2014/main" id="{1A7BBB20-FFB8-4049-861F-39E9EBF30C5A}"/>
              </a:ext>
            </a:extLst>
          </p:cNvPr>
          <p:cNvGraphicFramePr>
            <a:graphicFrameLocks noGrp="1"/>
          </p:cNvGraphicFramePr>
          <p:nvPr>
            <p:extLst>
              <p:ext uri="{D42A27DB-BD31-4B8C-83A1-F6EECF244321}">
                <p14:modId xmlns:p14="http://schemas.microsoft.com/office/powerpoint/2010/main" val="4002485568"/>
              </p:ext>
            </p:extLst>
          </p:nvPr>
        </p:nvGraphicFramePr>
        <p:xfrm>
          <a:off x="206020" y="1249363"/>
          <a:ext cx="8402637" cy="2640575"/>
        </p:xfrm>
        <a:graphic>
          <a:graphicData uri="http://schemas.openxmlformats.org/drawingml/2006/table">
            <a:tbl>
              <a:tblPr>
                <a:tableStyleId>{5C22544A-7EE6-4342-B048-85BDC9FD1C3A}</a:tableStyleId>
              </a:tblPr>
              <a:tblGrid>
                <a:gridCol w="4455569">
                  <a:extLst>
                    <a:ext uri="{9D8B030D-6E8A-4147-A177-3AD203B41FA5}">
                      <a16:colId xmlns:a16="http://schemas.microsoft.com/office/drawing/2014/main" val="1628528709"/>
                    </a:ext>
                  </a:extLst>
                </a:gridCol>
                <a:gridCol w="3947068">
                  <a:extLst>
                    <a:ext uri="{9D8B030D-6E8A-4147-A177-3AD203B41FA5}">
                      <a16:colId xmlns:a16="http://schemas.microsoft.com/office/drawing/2014/main" val="2807260722"/>
                    </a:ext>
                  </a:extLst>
                </a:gridCol>
              </a:tblGrid>
              <a:tr h="367105">
                <a:tc>
                  <a:txBody>
                    <a:bodyPr/>
                    <a:lstStyle/>
                    <a:p>
                      <a:pPr algn="l" fontAlgn="b"/>
                      <a:r>
                        <a:rPr lang="en-US" sz="1000" u="none" strike="noStrike" dirty="0">
                          <a:effectLst/>
                        </a:rPr>
                        <a:t>Question 5.</a:t>
                      </a:r>
                      <a:endParaRPr lang="en-US" sz="1000" b="1" i="0" u="none" strike="noStrike" dirty="0">
                        <a:solidFill>
                          <a:srgbClr val="000000"/>
                        </a:solidFill>
                        <a:effectLst/>
                        <a:latin typeface="Calibri" panose="020F0502020204030204" pitchFamily="34" charset="0"/>
                      </a:endParaRPr>
                    </a:p>
                  </a:txBody>
                  <a:tcPr marL="2074" marR="2074" marT="2074" marB="0" anchor="b"/>
                </a:tc>
                <a:tc>
                  <a:txBody>
                    <a:bodyPr/>
                    <a:lstStyle/>
                    <a:p>
                      <a:pPr algn="l" fontAlgn="b"/>
                      <a:r>
                        <a:rPr lang="en-US" sz="1000" u="none" strike="noStrike">
                          <a:effectLst/>
                        </a:rPr>
                        <a:t>Which of the following best describes serverless computing?</a:t>
                      </a:r>
                      <a:endParaRPr lang="en-US" sz="1000" b="1" i="0" u="none" strike="noStrike">
                        <a:solidFill>
                          <a:srgbClr val="000000"/>
                        </a:solidFill>
                        <a:effectLst/>
                        <a:latin typeface="Calibri" panose="020F0502020204030204" pitchFamily="34" charset="0"/>
                      </a:endParaRPr>
                    </a:p>
                  </a:txBody>
                  <a:tcPr marL="2074" marR="2074" marT="2074" marB="0" anchor="b"/>
                </a:tc>
                <a:extLst>
                  <a:ext uri="{0D108BD9-81ED-4DB2-BD59-A6C34878D82A}">
                    <a16:rowId xmlns:a16="http://schemas.microsoft.com/office/drawing/2014/main" val="3544741532"/>
                  </a:ext>
                </a:extLst>
              </a:tr>
              <a:tr h="256720">
                <a:tc>
                  <a:txBody>
                    <a:bodyPr/>
                    <a:lstStyle/>
                    <a:p>
                      <a:pPr algn="l" fontAlgn="b"/>
                      <a:endParaRPr lang="en-US" sz="1000" b="0" i="0" u="none" strike="noStrike" dirty="0">
                        <a:solidFill>
                          <a:srgbClr val="000000"/>
                        </a:solidFill>
                        <a:effectLst/>
                        <a:latin typeface="Calibri" panose="020F0502020204030204" pitchFamily="34" charset="0"/>
                      </a:endParaRPr>
                    </a:p>
                  </a:txBody>
                  <a:tcPr marL="2074" marR="2074" marT="2074" marB="0" anchor="b"/>
                </a:tc>
                <a:tc>
                  <a:txBody>
                    <a:bodyPr/>
                    <a:lstStyle/>
                    <a:p>
                      <a:pPr algn="l" fontAlgn="b"/>
                      <a:r>
                        <a:rPr lang="en-US" sz="1000" u="none" strike="noStrike">
                          <a:effectLst/>
                        </a:rPr>
                        <a:t>A. Serverless computing means there are no physical servers utilized. </a:t>
                      </a:r>
                      <a:endParaRPr lang="en-US" sz="1000" b="0" i="0" u="none" strike="noStrike">
                        <a:solidFill>
                          <a:srgbClr val="000000"/>
                        </a:solidFill>
                        <a:effectLst/>
                        <a:latin typeface="Calibri" panose="020F0502020204030204" pitchFamily="34" charset="0"/>
                      </a:endParaRPr>
                    </a:p>
                  </a:txBody>
                  <a:tcPr marL="2074" marR="2074" marT="2074" marB="0" anchor="b"/>
                </a:tc>
                <a:extLst>
                  <a:ext uri="{0D108BD9-81ED-4DB2-BD59-A6C34878D82A}">
                    <a16:rowId xmlns:a16="http://schemas.microsoft.com/office/drawing/2014/main" val="3417650798"/>
                  </a:ext>
                </a:extLst>
              </a:tr>
              <a:tr h="514905">
                <a:tc>
                  <a:txBody>
                    <a:bodyPr/>
                    <a:lstStyle/>
                    <a:p>
                      <a:pPr algn="l" fontAlgn="b"/>
                      <a:endParaRPr lang="en-US" sz="1000" b="0" i="0" u="none" strike="noStrike" dirty="0">
                        <a:solidFill>
                          <a:srgbClr val="000000"/>
                        </a:solidFill>
                        <a:effectLst/>
                        <a:latin typeface="Calibri" panose="020F0502020204030204" pitchFamily="34" charset="0"/>
                      </a:endParaRPr>
                    </a:p>
                  </a:txBody>
                  <a:tcPr marL="2074" marR="2074" marT="2074" marB="0" anchor="b"/>
                </a:tc>
                <a:tc>
                  <a:txBody>
                    <a:bodyPr/>
                    <a:lstStyle/>
                    <a:p>
                      <a:pPr algn="l" fontAlgn="b"/>
                      <a:r>
                        <a:rPr lang="en-US" sz="1000" u="none" strike="noStrike">
                          <a:effectLst/>
                        </a:rPr>
                        <a:t>B. Serverless computing is a cloud computing execution model that provisions computing resources on demand and offloads all responsibility for common infrastructure management tasks to a cloud provider. </a:t>
                      </a:r>
                      <a:endParaRPr lang="en-US" sz="1000" b="0" i="0" u="none" strike="noStrike">
                        <a:solidFill>
                          <a:srgbClr val="000000"/>
                        </a:solidFill>
                        <a:effectLst/>
                        <a:latin typeface="Calibri" panose="020F0502020204030204" pitchFamily="34" charset="0"/>
                      </a:endParaRPr>
                    </a:p>
                  </a:txBody>
                  <a:tcPr marL="2074" marR="2074" marT="2074" marB="0" anchor="b"/>
                </a:tc>
                <a:extLst>
                  <a:ext uri="{0D108BD9-81ED-4DB2-BD59-A6C34878D82A}">
                    <a16:rowId xmlns:a16="http://schemas.microsoft.com/office/drawing/2014/main" val="3473014170"/>
                  </a:ext>
                </a:extLst>
              </a:tr>
              <a:tr h="523783">
                <a:tc>
                  <a:txBody>
                    <a:bodyPr/>
                    <a:lstStyle/>
                    <a:p>
                      <a:pPr algn="l" fontAlgn="b"/>
                      <a:endParaRPr lang="en-US" sz="1000" b="0" i="0" u="none" strike="noStrike" dirty="0">
                        <a:solidFill>
                          <a:srgbClr val="000000"/>
                        </a:solidFill>
                        <a:effectLst/>
                        <a:latin typeface="Calibri" panose="020F0502020204030204" pitchFamily="34" charset="0"/>
                      </a:endParaRPr>
                    </a:p>
                  </a:txBody>
                  <a:tcPr marL="2074" marR="2074" marT="2074" marB="0" anchor="b"/>
                </a:tc>
                <a:tc>
                  <a:txBody>
                    <a:bodyPr/>
                    <a:lstStyle/>
                    <a:p>
                      <a:pPr algn="l" fontAlgn="b"/>
                      <a:r>
                        <a:rPr lang="en-US" sz="1000" u="none" strike="noStrike" dirty="0">
                          <a:effectLst/>
                        </a:rPr>
                        <a:t>C. Serverless is an approach to computing that offloads responsibility for common infrastructure management tasks such as scaling, scheduling, patching, and provisioning to a company’s IT team. </a:t>
                      </a:r>
                      <a:endParaRPr lang="en-US" sz="1000" b="0" i="0" u="none" strike="noStrike" dirty="0">
                        <a:solidFill>
                          <a:srgbClr val="000000"/>
                        </a:solidFill>
                        <a:effectLst/>
                        <a:latin typeface="Calibri" panose="020F0502020204030204" pitchFamily="34" charset="0"/>
                      </a:endParaRPr>
                    </a:p>
                  </a:txBody>
                  <a:tcPr marL="2074" marR="2074" marT="2074" marB="0" anchor="b"/>
                </a:tc>
                <a:extLst>
                  <a:ext uri="{0D108BD9-81ED-4DB2-BD59-A6C34878D82A}">
                    <a16:rowId xmlns:a16="http://schemas.microsoft.com/office/drawing/2014/main" val="1070881542"/>
                  </a:ext>
                </a:extLst>
              </a:tr>
              <a:tr h="319596">
                <a:tc>
                  <a:txBody>
                    <a:bodyPr/>
                    <a:lstStyle/>
                    <a:p>
                      <a:pPr algn="l" fontAlgn="b"/>
                      <a:endParaRPr lang="en-US" sz="1000" b="0" i="0" u="none" strike="noStrike">
                        <a:solidFill>
                          <a:srgbClr val="000000"/>
                        </a:solidFill>
                        <a:effectLst/>
                        <a:latin typeface="Calibri" panose="020F0502020204030204" pitchFamily="34" charset="0"/>
                      </a:endParaRPr>
                    </a:p>
                  </a:txBody>
                  <a:tcPr marL="2074" marR="2074" marT="2074" marB="0" anchor="b"/>
                </a:tc>
                <a:tc>
                  <a:txBody>
                    <a:bodyPr/>
                    <a:lstStyle/>
                    <a:p>
                      <a:pPr algn="l" fontAlgn="b"/>
                      <a:r>
                        <a:rPr lang="en-US" sz="1000" u="none" strike="noStrike" dirty="0">
                          <a:effectLst/>
                        </a:rPr>
                        <a:t>D. Serverless computing is a model where the existence of servers becomes abstracted and without function.</a:t>
                      </a:r>
                      <a:endParaRPr lang="en-US" sz="1000" b="0" i="0" u="none" strike="noStrike" dirty="0">
                        <a:solidFill>
                          <a:srgbClr val="000000"/>
                        </a:solidFill>
                        <a:effectLst/>
                        <a:latin typeface="Calibri" panose="020F0502020204030204" pitchFamily="34" charset="0"/>
                      </a:endParaRPr>
                    </a:p>
                  </a:txBody>
                  <a:tcPr marL="2074" marR="2074" marT="2074" marB="0" anchor="b"/>
                </a:tc>
                <a:extLst>
                  <a:ext uri="{0D108BD9-81ED-4DB2-BD59-A6C34878D82A}">
                    <a16:rowId xmlns:a16="http://schemas.microsoft.com/office/drawing/2014/main" val="3473679797"/>
                  </a:ext>
                </a:extLst>
              </a:tr>
              <a:tr h="49777">
                <a:tc>
                  <a:txBody>
                    <a:bodyPr/>
                    <a:lstStyle/>
                    <a:p>
                      <a:pPr algn="l" fontAlgn="b"/>
                      <a:endParaRPr lang="en-US" sz="1000" b="0" i="0" u="none" strike="noStrike">
                        <a:solidFill>
                          <a:srgbClr val="000000"/>
                        </a:solidFill>
                        <a:effectLst/>
                        <a:latin typeface="Calibri" panose="020F0502020204030204" pitchFamily="34" charset="0"/>
                      </a:endParaRPr>
                    </a:p>
                  </a:txBody>
                  <a:tcPr marL="2074" marR="2074" marT="2074"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2074" marR="2074" marT="2074" marB="0" anchor="b"/>
                </a:tc>
                <a:extLst>
                  <a:ext uri="{0D108BD9-81ED-4DB2-BD59-A6C34878D82A}">
                    <a16:rowId xmlns:a16="http://schemas.microsoft.com/office/drawing/2014/main" val="3846223072"/>
                  </a:ext>
                </a:extLst>
              </a:tr>
              <a:tr h="503992">
                <a:tc gridSpan="2">
                  <a:txBody>
                    <a:bodyPr/>
                    <a:lstStyle/>
                    <a:p>
                      <a:pPr algn="l" fontAlgn="b"/>
                      <a:r>
                        <a:rPr lang="en-US" sz="1000" u="none" strike="noStrike" dirty="0">
                          <a:effectLst/>
                        </a:rPr>
                        <a:t>Answer B. Serverless computing is a cloud computing execution model that provisions computing resources on demand and offloads all responsibility for common infrastructure management tasks.</a:t>
                      </a:r>
                      <a:endParaRPr lang="en-US" sz="1000" b="0" i="0" u="none" strike="noStrike" dirty="0">
                        <a:solidFill>
                          <a:srgbClr val="000000"/>
                        </a:solidFill>
                        <a:effectLst/>
                        <a:latin typeface="Calibri" panose="020F0502020204030204" pitchFamily="34" charset="0"/>
                      </a:endParaRPr>
                    </a:p>
                  </a:txBody>
                  <a:tcPr marL="2074" marR="2074" marT="2074" marB="0" anchor="b"/>
                </a:tc>
                <a:tc hMerge="1">
                  <a:txBody>
                    <a:bodyPr/>
                    <a:lstStyle/>
                    <a:p>
                      <a:endParaRPr lang="en-US"/>
                    </a:p>
                  </a:txBody>
                  <a:tcPr/>
                </a:tc>
                <a:extLst>
                  <a:ext uri="{0D108BD9-81ED-4DB2-BD59-A6C34878D82A}">
                    <a16:rowId xmlns:a16="http://schemas.microsoft.com/office/drawing/2014/main" val="567818153"/>
                  </a:ext>
                </a:extLst>
              </a:tr>
            </a:tbl>
          </a:graphicData>
        </a:graphic>
      </p:graphicFrame>
      <p:graphicFrame>
        <p:nvGraphicFramePr>
          <p:cNvPr id="7" name="Table 6">
            <a:extLst>
              <a:ext uri="{FF2B5EF4-FFF2-40B4-BE49-F238E27FC236}">
                <a16:creationId xmlns:a16="http://schemas.microsoft.com/office/drawing/2014/main" id="{BE6DDFC2-C195-4443-9D00-9BD7837D7FA6}"/>
              </a:ext>
            </a:extLst>
          </p:cNvPr>
          <p:cNvGraphicFramePr>
            <a:graphicFrameLocks noGrp="1"/>
          </p:cNvGraphicFramePr>
          <p:nvPr>
            <p:extLst>
              <p:ext uri="{D42A27DB-BD31-4B8C-83A1-F6EECF244321}">
                <p14:modId xmlns:p14="http://schemas.microsoft.com/office/powerpoint/2010/main" val="4000196705"/>
              </p:ext>
            </p:extLst>
          </p:nvPr>
        </p:nvGraphicFramePr>
        <p:xfrm>
          <a:off x="206021" y="3928598"/>
          <a:ext cx="8402636" cy="2072707"/>
        </p:xfrm>
        <a:graphic>
          <a:graphicData uri="http://schemas.openxmlformats.org/drawingml/2006/table">
            <a:tbl>
              <a:tblPr>
                <a:tableStyleId>{5C22544A-7EE6-4342-B048-85BDC9FD1C3A}</a:tableStyleId>
              </a:tblPr>
              <a:tblGrid>
                <a:gridCol w="4524497">
                  <a:extLst>
                    <a:ext uri="{9D8B030D-6E8A-4147-A177-3AD203B41FA5}">
                      <a16:colId xmlns:a16="http://schemas.microsoft.com/office/drawing/2014/main" val="2627292070"/>
                    </a:ext>
                  </a:extLst>
                </a:gridCol>
                <a:gridCol w="3878139">
                  <a:extLst>
                    <a:ext uri="{9D8B030D-6E8A-4147-A177-3AD203B41FA5}">
                      <a16:colId xmlns:a16="http://schemas.microsoft.com/office/drawing/2014/main" val="12153096"/>
                    </a:ext>
                  </a:extLst>
                </a:gridCol>
              </a:tblGrid>
              <a:tr h="672329">
                <a:tc>
                  <a:txBody>
                    <a:bodyPr/>
                    <a:lstStyle/>
                    <a:p>
                      <a:pPr algn="l" fontAlgn="b"/>
                      <a:r>
                        <a:rPr lang="en-US" sz="1000" u="none" strike="noStrike" dirty="0">
                          <a:effectLst/>
                        </a:rPr>
                        <a:t>Question 6.</a:t>
                      </a:r>
                      <a:endParaRPr lang="en-US" sz="1000" b="1" i="0" u="none" strike="noStrike" dirty="0">
                        <a:solidFill>
                          <a:srgbClr val="000000"/>
                        </a:solidFill>
                        <a:effectLst/>
                        <a:latin typeface="Calibri" panose="020F0502020204030204" pitchFamily="34" charset="0"/>
                      </a:endParaRPr>
                    </a:p>
                  </a:txBody>
                  <a:tcPr marL="3703" marR="3703" marT="3703"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rPr>
                        <a:t>A cloud-native application consists of _____________ working together as a whole to comprise an application, yet each can be independently scaled and iterated through automation and orchestration processes.</a:t>
                      </a:r>
                      <a:endParaRPr lang="en-US" sz="1000" b="1" i="0" u="none" strike="noStrike" dirty="0">
                        <a:solidFill>
                          <a:srgbClr val="000000"/>
                        </a:solidFill>
                        <a:effectLst/>
                        <a:latin typeface="Calibri" panose="020F0502020204030204" pitchFamily="34" charset="0"/>
                      </a:endParaRPr>
                    </a:p>
                  </a:txBody>
                  <a:tcPr marL="3703" marR="3703" marT="3703" marB="0" anchor="b"/>
                </a:tc>
                <a:extLst>
                  <a:ext uri="{0D108BD9-81ED-4DB2-BD59-A6C34878D82A}">
                    <a16:rowId xmlns:a16="http://schemas.microsoft.com/office/drawing/2014/main" val="999919331"/>
                  </a:ext>
                </a:extLst>
              </a:tr>
              <a:tr h="177554">
                <a:tc>
                  <a:txBody>
                    <a:bodyPr/>
                    <a:lstStyle/>
                    <a:p>
                      <a:pPr algn="l" fontAlgn="b"/>
                      <a:endParaRPr lang="en-US" sz="1000" b="0" i="0" u="none" strike="noStrike" dirty="0">
                        <a:solidFill>
                          <a:srgbClr val="000000"/>
                        </a:solidFill>
                        <a:effectLst/>
                        <a:latin typeface="Calibri" panose="020F0502020204030204" pitchFamily="34" charset="0"/>
                      </a:endParaRPr>
                    </a:p>
                  </a:txBody>
                  <a:tcPr marL="3703" marR="3703" marT="3703" marB="0" anchor="b"/>
                </a:tc>
                <a:tc>
                  <a:txBody>
                    <a:bodyPr/>
                    <a:lstStyle/>
                    <a:p>
                      <a:pPr algn="l" fontAlgn="b"/>
                      <a:endParaRPr lang="en-US" sz="1000" b="1" i="0" u="none" strike="noStrike" dirty="0">
                        <a:solidFill>
                          <a:srgbClr val="000000"/>
                        </a:solidFill>
                        <a:effectLst/>
                        <a:latin typeface="Calibri" panose="020F0502020204030204" pitchFamily="34" charset="0"/>
                      </a:endParaRPr>
                    </a:p>
                  </a:txBody>
                  <a:tcPr marL="3703" marR="3703" marT="3703" marB="0" anchor="b"/>
                </a:tc>
                <a:extLst>
                  <a:ext uri="{0D108BD9-81ED-4DB2-BD59-A6C34878D82A}">
                    <a16:rowId xmlns:a16="http://schemas.microsoft.com/office/drawing/2014/main" val="315695737"/>
                  </a:ext>
                </a:extLst>
              </a:tr>
              <a:tr h="168675">
                <a:tc>
                  <a:txBody>
                    <a:bodyPr/>
                    <a:lstStyle/>
                    <a:p>
                      <a:pPr algn="l" fontAlgn="b"/>
                      <a:endParaRPr lang="en-US" sz="1000" b="0" i="0" u="none" strike="noStrike" dirty="0">
                        <a:solidFill>
                          <a:srgbClr val="000000"/>
                        </a:solidFill>
                        <a:effectLst/>
                        <a:latin typeface="Calibri" panose="020F0502020204030204" pitchFamily="34" charset="0"/>
                      </a:endParaRPr>
                    </a:p>
                  </a:txBody>
                  <a:tcPr marL="3703" marR="3703" marT="3703" marB="0" anchor="b"/>
                </a:tc>
                <a:tc>
                  <a:txBody>
                    <a:bodyPr/>
                    <a:lstStyle/>
                    <a:p>
                      <a:pPr algn="l" fontAlgn="b"/>
                      <a:r>
                        <a:rPr lang="en-US" sz="1000" u="none" strike="noStrike">
                          <a:effectLst/>
                        </a:rPr>
                        <a:t>A. Microservices </a:t>
                      </a:r>
                      <a:endParaRPr lang="en-US" sz="1000" b="0" i="0" u="none" strike="noStrike">
                        <a:solidFill>
                          <a:srgbClr val="000000"/>
                        </a:solidFill>
                        <a:effectLst/>
                        <a:latin typeface="Calibri" panose="020F0502020204030204" pitchFamily="34" charset="0"/>
                      </a:endParaRPr>
                    </a:p>
                  </a:txBody>
                  <a:tcPr marL="3703" marR="3703" marT="3703" marB="0" anchor="b"/>
                </a:tc>
                <a:extLst>
                  <a:ext uri="{0D108BD9-81ED-4DB2-BD59-A6C34878D82A}">
                    <a16:rowId xmlns:a16="http://schemas.microsoft.com/office/drawing/2014/main" val="2428555322"/>
                  </a:ext>
                </a:extLst>
              </a:tr>
              <a:tr h="177554">
                <a:tc>
                  <a:txBody>
                    <a:bodyPr/>
                    <a:lstStyle/>
                    <a:p>
                      <a:pPr algn="l" fontAlgn="b"/>
                      <a:endParaRPr lang="en-US" sz="1000" b="0" i="0" u="none" strike="noStrike" dirty="0">
                        <a:solidFill>
                          <a:srgbClr val="000000"/>
                        </a:solidFill>
                        <a:effectLst/>
                        <a:latin typeface="Calibri" panose="020F0502020204030204" pitchFamily="34" charset="0"/>
                      </a:endParaRPr>
                    </a:p>
                  </a:txBody>
                  <a:tcPr marL="3703" marR="3703" marT="3703" marB="0" anchor="b"/>
                </a:tc>
                <a:tc>
                  <a:txBody>
                    <a:bodyPr/>
                    <a:lstStyle/>
                    <a:p>
                      <a:pPr algn="l" fontAlgn="b"/>
                      <a:r>
                        <a:rPr lang="en-US" sz="1000" u="none" strike="noStrike">
                          <a:effectLst/>
                        </a:rPr>
                        <a:t>B. Developers </a:t>
                      </a:r>
                      <a:endParaRPr lang="en-US" sz="1000" b="0" i="0" u="none" strike="noStrike">
                        <a:solidFill>
                          <a:srgbClr val="000000"/>
                        </a:solidFill>
                        <a:effectLst/>
                        <a:latin typeface="Calibri" panose="020F0502020204030204" pitchFamily="34" charset="0"/>
                      </a:endParaRPr>
                    </a:p>
                  </a:txBody>
                  <a:tcPr marL="3703" marR="3703" marT="3703" marB="0" anchor="b"/>
                </a:tc>
                <a:extLst>
                  <a:ext uri="{0D108BD9-81ED-4DB2-BD59-A6C34878D82A}">
                    <a16:rowId xmlns:a16="http://schemas.microsoft.com/office/drawing/2014/main" val="2948659200"/>
                  </a:ext>
                </a:extLst>
              </a:tr>
              <a:tr h="166647">
                <a:tc>
                  <a:txBody>
                    <a:bodyPr/>
                    <a:lstStyle/>
                    <a:p>
                      <a:pPr algn="l" fontAlgn="b"/>
                      <a:endParaRPr lang="en-US" sz="1000" b="0" i="0" u="none" strike="noStrike" dirty="0">
                        <a:solidFill>
                          <a:srgbClr val="000000"/>
                        </a:solidFill>
                        <a:effectLst/>
                        <a:latin typeface="Calibri" panose="020F0502020204030204" pitchFamily="34" charset="0"/>
                      </a:endParaRPr>
                    </a:p>
                  </a:txBody>
                  <a:tcPr marL="3703" marR="3703" marT="3703" marB="0" anchor="b"/>
                </a:tc>
                <a:tc>
                  <a:txBody>
                    <a:bodyPr/>
                    <a:lstStyle/>
                    <a:p>
                      <a:pPr algn="l" fontAlgn="b"/>
                      <a:r>
                        <a:rPr lang="en-US" sz="1000" u="none" strike="noStrike">
                          <a:effectLst/>
                        </a:rPr>
                        <a:t>C. Providers </a:t>
                      </a:r>
                      <a:endParaRPr lang="en-US" sz="1000" b="0" i="0" u="none" strike="noStrike">
                        <a:solidFill>
                          <a:srgbClr val="000000"/>
                        </a:solidFill>
                        <a:effectLst/>
                        <a:latin typeface="Calibri" panose="020F0502020204030204" pitchFamily="34" charset="0"/>
                      </a:endParaRPr>
                    </a:p>
                  </a:txBody>
                  <a:tcPr marL="3703" marR="3703" marT="3703" marB="0" anchor="b"/>
                </a:tc>
                <a:extLst>
                  <a:ext uri="{0D108BD9-81ED-4DB2-BD59-A6C34878D82A}">
                    <a16:rowId xmlns:a16="http://schemas.microsoft.com/office/drawing/2014/main" val="2483919796"/>
                  </a:ext>
                </a:extLst>
              </a:tr>
              <a:tr h="166647">
                <a:tc>
                  <a:txBody>
                    <a:bodyPr/>
                    <a:lstStyle/>
                    <a:p>
                      <a:pPr algn="l" fontAlgn="b"/>
                      <a:endParaRPr lang="en-US" sz="1000" b="0" i="0" u="none" strike="noStrike">
                        <a:solidFill>
                          <a:srgbClr val="000000"/>
                        </a:solidFill>
                        <a:effectLst/>
                        <a:latin typeface="Calibri" panose="020F0502020204030204" pitchFamily="34" charset="0"/>
                      </a:endParaRPr>
                    </a:p>
                  </a:txBody>
                  <a:tcPr marL="3703" marR="3703" marT="3703" marB="0" anchor="b"/>
                </a:tc>
                <a:tc>
                  <a:txBody>
                    <a:bodyPr/>
                    <a:lstStyle/>
                    <a:p>
                      <a:pPr algn="l" fontAlgn="b"/>
                      <a:r>
                        <a:rPr lang="en-US" sz="1000" u="none" strike="noStrike">
                          <a:effectLst/>
                        </a:rPr>
                        <a:t>D. Services</a:t>
                      </a:r>
                      <a:endParaRPr lang="en-US" sz="1000" b="0" i="0" u="none" strike="noStrike">
                        <a:solidFill>
                          <a:srgbClr val="000000"/>
                        </a:solidFill>
                        <a:effectLst/>
                        <a:latin typeface="Calibri" panose="020F0502020204030204" pitchFamily="34" charset="0"/>
                      </a:endParaRPr>
                    </a:p>
                  </a:txBody>
                  <a:tcPr marL="3703" marR="3703" marT="3703" marB="0" anchor="b"/>
                </a:tc>
                <a:extLst>
                  <a:ext uri="{0D108BD9-81ED-4DB2-BD59-A6C34878D82A}">
                    <a16:rowId xmlns:a16="http://schemas.microsoft.com/office/drawing/2014/main" val="1612952580"/>
                  </a:ext>
                </a:extLst>
              </a:tr>
              <a:tr h="88878">
                <a:tc>
                  <a:txBody>
                    <a:bodyPr/>
                    <a:lstStyle/>
                    <a:p>
                      <a:pPr algn="l" fontAlgn="b"/>
                      <a:endParaRPr lang="en-US" sz="1000" b="0" i="0" u="none" strike="noStrike">
                        <a:solidFill>
                          <a:srgbClr val="000000"/>
                        </a:solidFill>
                        <a:effectLst/>
                        <a:latin typeface="Calibri" panose="020F0502020204030204" pitchFamily="34" charset="0"/>
                      </a:endParaRPr>
                    </a:p>
                  </a:txBody>
                  <a:tcPr marL="3703" marR="3703" marT="3703"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3703" marR="3703" marT="3703" marB="0" anchor="b"/>
                </a:tc>
                <a:extLst>
                  <a:ext uri="{0D108BD9-81ED-4DB2-BD59-A6C34878D82A}">
                    <a16:rowId xmlns:a16="http://schemas.microsoft.com/office/drawing/2014/main" val="4100196985"/>
                  </a:ext>
                </a:extLst>
              </a:tr>
              <a:tr h="387198">
                <a:tc gridSpan="2">
                  <a:txBody>
                    <a:bodyPr/>
                    <a:lstStyle/>
                    <a:p>
                      <a:pPr algn="l" fontAlgn="b"/>
                      <a:r>
                        <a:rPr lang="en-US" sz="1000" u="none" strike="noStrike" dirty="0">
                          <a:effectLst/>
                        </a:rPr>
                        <a:t>Answer A. A cloud-native application consists of microservices working together as a whole to comprise an application, yet each can be independently scaled and iterated through automation and orchestration processes.</a:t>
                      </a:r>
                      <a:endParaRPr lang="en-US" sz="1000" b="0" i="0" u="none" strike="noStrike" dirty="0">
                        <a:solidFill>
                          <a:srgbClr val="000000"/>
                        </a:solidFill>
                        <a:effectLst/>
                        <a:latin typeface="Calibri" panose="020F0502020204030204" pitchFamily="34" charset="0"/>
                      </a:endParaRPr>
                    </a:p>
                  </a:txBody>
                  <a:tcPr marL="3703" marR="3703" marT="3703" marB="0" anchor="b"/>
                </a:tc>
                <a:tc hMerge="1">
                  <a:txBody>
                    <a:bodyPr/>
                    <a:lstStyle/>
                    <a:p>
                      <a:endParaRPr lang="en-US"/>
                    </a:p>
                  </a:txBody>
                  <a:tcPr/>
                </a:tc>
                <a:extLst>
                  <a:ext uri="{0D108BD9-81ED-4DB2-BD59-A6C34878D82A}">
                    <a16:rowId xmlns:a16="http://schemas.microsoft.com/office/drawing/2014/main" val="2738868103"/>
                  </a:ext>
                </a:extLst>
              </a:tr>
            </a:tbl>
          </a:graphicData>
        </a:graphic>
      </p:graphicFrame>
      <p:sp>
        <p:nvSpPr>
          <p:cNvPr id="2" name="TextBox 1">
            <a:extLst>
              <a:ext uri="{FF2B5EF4-FFF2-40B4-BE49-F238E27FC236}">
                <a16:creationId xmlns:a16="http://schemas.microsoft.com/office/drawing/2014/main" id="{68105C3C-C1CF-46BF-BB51-20805896DD6E}"/>
              </a:ext>
            </a:extLst>
          </p:cNvPr>
          <p:cNvSpPr txBox="1"/>
          <p:nvPr/>
        </p:nvSpPr>
        <p:spPr>
          <a:xfrm>
            <a:off x="8868792" y="197480"/>
            <a:ext cx="2918876" cy="923330"/>
          </a:xfrm>
          <a:prstGeom prst="rect">
            <a:avLst/>
          </a:prstGeom>
          <a:noFill/>
        </p:spPr>
        <p:txBody>
          <a:bodyPr wrap="none" rtlCol="0">
            <a:spAutoFit/>
          </a:bodyPr>
          <a:lstStyle/>
          <a:p>
            <a:r>
              <a:rPr lang="en-US" dirty="0"/>
              <a:t>IBM </a:t>
            </a:r>
            <a:r>
              <a:rPr lang="en-US" dirty="0" err="1"/>
              <a:t>OpenWhist</a:t>
            </a:r>
            <a:endParaRPr lang="en-US" dirty="0"/>
          </a:p>
          <a:p>
            <a:r>
              <a:rPr lang="en-US" dirty="0"/>
              <a:t>AWS – </a:t>
            </a:r>
            <a:r>
              <a:rPr lang="en-US" dirty="0" err="1"/>
              <a:t>Lamba</a:t>
            </a:r>
            <a:endParaRPr lang="en-US" dirty="0"/>
          </a:p>
          <a:p>
            <a:r>
              <a:rPr lang="en-US" dirty="0"/>
              <a:t>Azure – Functions/Logic apps</a:t>
            </a:r>
          </a:p>
        </p:txBody>
      </p:sp>
    </p:spTree>
    <p:extLst>
      <p:ext uri="{BB962C8B-B14F-4D97-AF65-F5344CB8AC3E}">
        <p14:creationId xmlns:p14="http://schemas.microsoft.com/office/powerpoint/2010/main" val="3749123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6565D9E-6288-449C-B290-1F0E83DDC03E}"/>
              </a:ext>
            </a:extLst>
          </p:cNvPr>
          <p:cNvGraphicFramePr>
            <a:graphicFrameLocks noGrp="1"/>
          </p:cNvGraphicFramePr>
          <p:nvPr>
            <p:extLst>
              <p:ext uri="{D42A27DB-BD31-4B8C-83A1-F6EECF244321}">
                <p14:modId xmlns:p14="http://schemas.microsoft.com/office/powerpoint/2010/main" val="1598397315"/>
              </p:ext>
            </p:extLst>
          </p:nvPr>
        </p:nvGraphicFramePr>
        <p:xfrm>
          <a:off x="115595" y="117783"/>
          <a:ext cx="10315575" cy="2143923"/>
        </p:xfrm>
        <a:graphic>
          <a:graphicData uri="http://schemas.openxmlformats.org/drawingml/2006/table">
            <a:tbl>
              <a:tblPr>
                <a:tableStyleId>{5C22544A-7EE6-4342-B048-85BDC9FD1C3A}</a:tableStyleId>
              </a:tblPr>
              <a:tblGrid>
                <a:gridCol w="914215">
                  <a:extLst>
                    <a:ext uri="{9D8B030D-6E8A-4147-A177-3AD203B41FA5}">
                      <a16:colId xmlns:a16="http://schemas.microsoft.com/office/drawing/2014/main" val="3849510259"/>
                    </a:ext>
                  </a:extLst>
                </a:gridCol>
                <a:gridCol w="4640326">
                  <a:extLst>
                    <a:ext uri="{9D8B030D-6E8A-4147-A177-3AD203B41FA5}">
                      <a16:colId xmlns:a16="http://schemas.microsoft.com/office/drawing/2014/main" val="3127314117"/>
                    </a:ext>
                  </a:extLst>
                </a:gridCol>
                <a:gridCol w="4761034">
                  <a:extLst>
                    <a:ext uri="{9D8B030D-6E8A-4147-A177-3AD203B41FA5}">
                      <a16:colId xmlns:a16="http://schemas.microsoft.com/office/drawing/2014/main" val="430754010"/>
                    </a:ext>
                  </a:extLst>
                </a:gridCol>
              </a:tblGrid>
              <a:tr h="631825">
                <a:tc>
                  <a:txBody>
                    <a:bodyPr/>
                    <a:lstStyle/>
                    <a:p>
                      <a:pPr algn="l" fontAlgn="b"/>
                      <a:r>
                        <a:rPr lang="en-US" sz="1000" u="none" strike="noStrike" dirty="0">
                          <a:effectLst/>
                        </a:rPr>
                        <a:t>Question 7.</a:t>
                      </a:r>
                      <a:endParaRPr lang="en-US" sz="1000" b="1" i="0" u="none" strike="noStrike" dirty="0">
                        <a:solidFill>
                          <a:srgbClr val="000000"/>
                        </a:solidFill>
                        <a:effectLst/>
                        <a:latin typeface="Calibri" panose="020F0502020204030204" pitchFamily="34" charset="0"/>
                      </a:endParaRPr>
                    </a:p>
                  </a:txBody>
                  <a:tcPr marL="4351" marR="4351" marT="4351" marB="0" anchor="b"/>
                </a:tc>
                <a:tc gridSpan="2">
                  <a:txBody>
                    <a:bodyPr/>
                    <a:lstStyle/>
                    <a:p>
                      <a:pPr algn="l" fontAlgn="b"/>
                      <a:r>
                        <a:rPr lang="en-US" sz="1000" u="none" strike="noStrike">
                          <a:effectLst/>
                        </a:rPr>
                        <a:t>Which of the following best describes a single-tiered software application in which the user interface and data access code are combined into a single program from a single platform?</a:t>
                      </a:r>
                      <a:endParaRPr lang="en-US" sz="1000" b="1" i="0" u="none" strike="noStrike" dirty="0">
                        <a:solidFill>
                          <a:srgbClr val="000000"/>
                        </a:solidFill>
                        <a:effectLst/>
                        <a:latin typeface="Calibri" panose="020F0502020204030204" pitchFamily="34" charset="0"/>
                      </a:endParaRPr>
                    </a:p>
                  </a:txBody>
                  <a:tcPr marL="4351" marR="4351" marT="4351" marB="0" anchor="b"/>
                </a:tc>
                <a:tc hMerge="1">
                  <a:txBody>
                    <a:bodyPr/>
                    <a:lstStyle/>
                    <a:p>
                      <a:pPr algn="l" fontAlgn="b"/>
                      <a:r>
                        <a:rPr lang="en-US" sz="1000" u="none" strike="noStrike" dirty="0">
                          <a:effectLst/>
                        </a:rPr>
                        <a:t>Which of the following best describes a single-tiered software application in which the user interface and data access code are combined into a single program from a single platform?</a:t>
                      </a:r>
                      <a:endParaRPr lang="en-US" sz="1000" b="1" i="0" u="none" strike="noStrike" dirty="0">
                        <a:solidFill>
                          <a:srgbClr val="000000"/>
                        </a:solidFill>
                        <a:effectLst/>
                        <a:latin typeface="Calibri" panose="020F0502020204030204" pitchFamily="34" charset="0"/>
                      </a:endParaRPr>
                    </a:p>
                  </a:txBody>
                  <a:tcPr marL="4351" marR="4351" marT="4351" marB="0" anchor="b"/>
                </a:tc>
                <a:extLst>
                  <a:ext uri="{0D108BD9-81ED-4DB2-BD59-A6C34878D82A}">
                    <a16:rowId xmlns:a16="http://schemas.microsoft.com/office/drawing/2014/main" val="519694520"/>
                  </a:ext>
                </a:extLst>
              </a:tr>
              <a:tr h="291540">
                <a:tc>
                  <a:txBody>
                    <a:bodyPr/>
                    <a:lstStyle/>
                    <a:p>
                      <a:pPr algn="l" fontAlgn="b"/>
                      <a:endParaRPr lang="en-US" sz="1000" b="0" i="0" u="none" strike="noStrike" dirty="0">
                        <a:solidFill>
                          <a:srgbClr val="000000"/>
                        </a:solidFill>
                        <a:effectLst/>
                        <a:latin typeface="Calibri" panose="020F0502020204030204" pitchFamily="34" charset="0"/>
                      </a:endParaRPr>
                    </a:p>
                  </a:txBody>
                  <a:tcPr marL="4351" marR="4351" marT="4351" marB="0" anchor="b"/>
                </a:tc>
                <a:tc gridSpan="2">
                  <a:txBody>
                    <a:bodyPr/>
                    <a:lstStyle/>
                    <a:p>
                      <a:pPr algn="l" fontAlgn="b"/>
                      <a:r>
                        <a:rPr lang="en-US" sz="1000" u="none" strike="noStrike">
                          <a:effectLst/>
                        </a:rPr>
                        <a:t>A. Microservice </a:t>
                      </a:r>
                      <a:endParaRPr lang="en-US" sz="1000" b="0" i="0" u="none" strike="noStrike" dirty="0">
                        <a:solidFill>
                          <a:srgbClr val="000000"/>
                        </a:solidFill>
                        <a:effectLst/>
                        <a:latin typeface="Calibri" panose="020F0502020204030204" pitchFamily="34" charset="0"/>
                      </a:endParaRPr>
                    </a:p>
                  </a:txBody>
                  <a:tcPr marL="4351" marR="4351" marT="4351" marB="0" anchor="b"/>
                </a:tc>
                <a:tc hMerge="1">
                  <a:txBody>
                    <a:bodyPr/>
                    <a:lstStyle/>
                    <a:p>
                      <a:pPr algn="l" fontAlgn="b"/>
                      <a:r>
                        <a:rPr lang="en-US" sz="1000" u="none" strike="noStrike" dirty="0">
                          <a:effectLst/>
                        </a:rPr>
                        <a:t>A. Microservice </a:t>
                      </a:r>
                      <a:endParaRPr lang="en-US" sz="1000" b="0" i="0" u="none" strike="noStrike" dirty="0">
                        <a:solidFill>
                          <a:srgbClr val="000000"/>
                        </a:solidFill>
                        <a:effectLst/>
                        <a:latin typeface="Calibri" panose="020F0502020204030204" pitchFamily="34" charset="0"/>
                      </a:endParaRPr>
                    </a:p>
                  </a:txBody>
                  <a:tcPr marL="4351" marR="4351" marT="4351" marB="0" anchor="b"/>
                </a:tc>
                <a:extLst>
                  <a:ext uri="{0D108BD9-81ED-4DB2-BD59-A6C34878D82A}">
                    <a16:rowId xmlns:a16="http://schemas.microsoft.com/office/drawing/2014/main" val="1431948447"/>
                  </a:ext>
                </a:extLst>
              </a:tr>
              <a:tr h="195810">
                <a:tc>
                  <a:txBody>
                    <a:bodyPr/>
                    <a:lstStyle/>
                    <a:p>
                      <a:pPr algn="l" fontAlgn="b"/>
                      <a:endParaRPr lang="en-US" sz="1000" b="0" i="0" u="none" strike="noStrike">
                        <a:solidFill>
                          <a:srgbClr val="000000"/>
                        </a:solidFill>
                        <a:effectLst/>
                        <a:latin typeface="Calibri" panose="020F0502020204030204" pitchFamily="34" charset="0"/>
                      </a:endParaRPr>
                    </a:p>
                  </a:txBody>
                  <a:tcPr marL="4351" marR="4351" marT="4351" marB="0" anchor="b"/>
                </a:tc>
                <a:tc gridSpan="2">
                  <a:txBody>
                    <a:bodyPr/>
                    <a:lstStyle/>
                    <a:p>
                      <a:pPr algn="l" fontAlgn="b"/>
                      <a:r>
                        <a:rPr lang="en-US" sz="1000" u="none" strike="noStrike">
                          <a:effectLst/>
                        </a:rPr>
                        <a:t>B. Container</a:t>
                      </a:r>
                      <a:endParaRPr lang="en-US" sz="1000" b="0" i="0" u="none" strike="noStrike">
                        <a:solidFill>
                          <a:srgbClr val="000000"/>
                        </a:solidFill>
                        <a:effectLst/>
                        <a:latin typeface="Calibri" panose="020F0502020204030204" pitchFamily="34" charset="0"/>
                      </a:endParaRPr>
                    </a:p>
                  </a:txBody>
                  <a:tcPr marL="4351" marR="4351" marT="4351" marB="0" anchor="b"/>
                </a:tc>
                <a:tc hMerge="1">
                  <a:txBody>
                    <a:bodyPr/>
                    <a:lstStyle/>
                    <a:p>
                      <a:pPr algn="l" fontAlgn="b"/>
                      <a:r>
                        <a:rPr lang="en-US" sz="1000" u="none" strike="noStrike" dirty="0">
                          <a:effectLst/>
                        </a:rPr>
                        <a:t>B. Container</a:t>
                      </a:r>
                      <a:endParaRPr lang="en-US" sz="1000" b="0" i="0" u="none" strike="noStrike" dirty="0">
                        <a:solidFill>
                          <a:srgbClr val="000000"/>
                        </a:solidFill>
                        <a:effectLst/>
                        <a:latin typeface="Calibri" panose="020F0502020204030204" pitchFamily="34" charset="0"/>
                      </a:endParaRPr>
                    </a:p>
                  </a:txBody>
                  <a:tcPr marL="4351" marR="4351" marT="4351" marB="0" anchor="b"/>
                </a:tc>
                <a:extLst>
                  <a:ext uri="{0D108BD9-81ED-4DB2-BD59-A6C34878D82A}">
                    <a16:rowId xmlns:a16="http://schemas.microsoft.com/office/drawing/2014/main" val="931136353"/>
                  </a:ext>
                </a:extLst>
              </a:tr>
              <a:tr h="291540">
                <a:tc>
                  <a:txBody>
                    <a:bodyPr/>
                    <a:lstStyle/>
                    <a:p>
                      <a:pPr algn="l" fontAlgn="b"/>
                      <a:endParaRPr lang="en-US" sz="1000" b="0" i="0" u="none" strike="noStrike" dirty="0">
                        <a:solidFill>
                          <a:srgbClr val="000000"/>
                        </a:solidFill>
                        <a:effectLst/>
                        <a:latin typeface="Calibri" panose="020F0502020204030204" pitchFamily="34" charset="0"/>
                      </a:endParaRPr>
                    </a:p>
                  </a:txBody>
                  <a:tcPr marL="4351" marR="4351" marT="4351" marB="0" anchor="b"/>
                </a:tc>
                <a:tc gridSpan="2">
                  <a:txBody>
                    <a:bodyPr/>
                    <a:lstStyle/>
                    <a:p>
                      <a:pPr algn="l" fontAlgn="b"/>
                      <a:r>
                        <a:rPr lang="en-US" sz="1000" u="none" strike="noStrike">
                          <a:effectLst/>
                        </a:rPr>
                        <a:t>C. Monolithic</a:t>
                      </a:r>
                      <a:endParaRPr lang="en-US" sz="1000" b="0" i="0" u="none" strike="noStrike" dirty="0">
                        <a:solidFill>
                          <a:srgbClr val="000000"/>
                        </a:solidFill>
                        <a:effectLst/>
                        <a:latin typeface="Calibri" panose="020F0502020204030204" pitchFamily="34" charset="0"/>
                      </a:endParaRPr>
                    </a:p>
                  </a:txBody>
                  <a:tcPr marL="4351" marR="4351" marT="4351" marB="0" anchor="b"/>
                </a:tc>
                <a:tc hMerge="1">
                  <a:txBody>
                    <a:bodyPr/>
                    <a:lstStyle/>
                    <a:p>
                      <a:pPr algn="l" fontAlgn="b"/>
                      <a:r>
                        <a:rPr lang="en-US" sz="1000" u="none" strike="noStrike" dirty="0">
                          <a:effectLst/>
                        </a:rPr>
                        <a:t>C. Monolithic</a:t>
                      </a:r>
                      <a:endParaRPr lang="en-US" sz="1000" b="0" i="0" u="none" strike="noStrike" dirty="0">
                        <a:solidFill>
                          <a:srgbClr val="000000"/>
                        </a:solidFill>
                        <a:effectLst/>
                        <a:latin typeface="Calibri" panose="020F0502020204030204" pitchFamily="34" charset="0"/>
                      </a:endParaRPr>
                    </a:p>
                  </a:txBody>
                  <a:tcPr marL="4351" marR="4351" marT="4351" marB="0" anchor="b"/>
                </a:tc>
                <a:extLst>
                  <a:ext uri="{0D108BD9-81ED-4DB2-BD59-A6C34878D82A}">
                    <a16:rowId xmlns:a16="http://schemas.microsoft.com/office/drawing/2014/main" val="107111658"/>
                  </a:ext>
                </a:extLst>
              </a:tr>
              <a:tr h="195810">
                <a:tc>
                  <a:txBody>
                    <a:bodyPr/>
                    <a:lstStyle/>
                    <a:p>
                      <a:pPr algn="l" fontAlgn="b"/>
                      <a:endParaRPr lang="en-US" sz="1000" b="0" i="0" u="none" strike="noStrike" dirty="0">
                        <a:solidFill>
                          <a:srgbClr val="000000"/>
                        </a:solidFill>
                        <a:effectLst/>
                        <a:latin typeface="Calibri" panose="020F0502020204030204" pitchFamily="34" charset="0"/>
                      </a:endParaRPr>
                    </a:p>
                  </a:txBody>
                  <a:tcPr marL="4351" marR="4351" marT="4351" marB="0" anchor="b"/>
                </a:tc>
                <a:tc gridSpan="2">
                  <a:txBody>
                    <a:bodyPr/>
                    <a:lstStyle/>
                    <a:p>
                      <a:pPr algn="l" fontAlgn="b"/>
                      <a:r>
                        <a:rPr lang="en-US" sz="1000" u="none" strike="noStrike" dirty="0">
                          <a:effectLst/>
                        </a:rPr>
                        <a:t> D. Program</a:t>
                      </a:r>
                      <a:endParaRPr lang="en-US" sz="1000" b="0" i="0" u="none" strike="noStrike" dirty="0">
                        <a:solidFill>
                          <a:srgbClr val="000000"/>
                        </a:solidFill>
                        <a:effectLst/>
                        <a:latin typeface="Calibri" panose="020F0502020204030204" pitchFamily="34" charset="0"/>
                      </a:endParaRPr>
                    </a:p>
                  </a:txBody>
                  <a:tcPr marL="4351" marR="4351" marT="4351" marB="0" anchor="b"/>
                </a:tc>
                <a:tc hMerge="1">
                  <a:txBody>
                    <a:bodyPr/>
                    <a:lstStyle/>
                    <a:p>
                      <a:pPr algn="l" fontAlgn="b"/>
                      <a:r>
                        <a:rPr lang="en-US" sz="1000" u="none" strike="noStrike" dirty="0">
                          <a:effectLst/>
                        </a:rPr>
                        <a:t> D. Program</a:t>
                      </a:r>
                      <a:endParaRPr lang="en-US" sz="1000" b="0" i="0" u="none" strike="noStrike" dirty="0">
                        <a:solidFill>
                          <a:srgbClr val="000000"/>
                        </a:solidFill>
                        <a:effectLst/>
                        <a:latin typeface="Calibri" panose="020F0502020204030204" pitchFamily="34" charset="0"/>
                      </a:endParaRPr>
                    </a:p>
                  </a:txBody>
                  <a:tcPr marL="4351" marR="4351" marT="4351" marB="0" anchor="b"/>
                </a:tc>
                <a:extLst>
                  <a:ext uri="{0D108BD9-81ED-4DB2-BD59-A6C34878D82A}">
                    <a16:rowId xmlns:a16="http://schemas.microsoft.com/office/drawing/2014/main" val="3906366957"/>
                  </a:ext>
                </a:extLst>
              </a:tr>
              <a:tr h="104432">
                <a:tc>
                  <a:txBody>
                    <a:bodyPr/>
                    <a:lstStyle/>
                    <a:p>
                      <a:pPr algn="l" fontAlgn="b"/>
                      <a:endParaRPr lang="en-US" sz="1000" b="0" i="0" u="none" strike="noStrike">
                        <a:solidFill>
                          <a:srgbClr val="000000"/>
                        </a:solidFill>
                        <a:effectLst/>
                        <a:latin typeface="Calibri" panose="020F0502020204030204" pitchFamily="34" charset="0"/>
                      </a:endParaRPr>
                    </a:p>
                  </a:txBody>
                  <a:tcPr marL="4351" marR="4351" marT="4351" marB="0" anchor="b"/>
                </a:tc>
                <a:tc gridSpan="2">
                  <a:txBody>
                    <a:bodyPr/>
                    <a:lstStyle/>
                    <a:p>
                      <a:pPr algn="l" fontAlgn="b"/>
                      <a:endParaRPr lang="en-US" sz="1000" b="0" i="0" u="none" strike="noStrike" dirty="0">
                        <a:solidFill>
                          <a:srgbClr val="000000"/>
                        </a:solidFill>
                        <a:effectLst/>
                        <a:latin typeface="Calibri" panose="020F0502020204030204" pitchFamily="34" charset="0"/>
                      </a:endParaRPr>
                    </a:p>
                  </a:txBody>
                  <a:tcPr marL="4351" marR="4351" marT="4351" marB="0" anchor="b"/>
                </a:tc>
                <a:tc hMerge="1">
                  <a:txBody>
                    <a:bodyPr/>
                    <a:lstStyle/>
                    <a:p>
                      <a:pPr algn="l" fontAlgn="b"/>
                      <a:endParaRPr lang="en-US" sz="600" b="0" i="0" u="none" strike="noStrike">
                        <a:solidFill>
                          <a:srgbClr val="000000"/>
                        </a:solidFill>
                        <a:effectLst/>
                        <a:latin typeface="Calibri" panose="020F0502020204030204" pitchFamily="34" charset="0"/>
                      </a:endParaRPr>
                    </a:p>
                  </a:txBody>
                  <a:tcPr marL="4351" marR="4351" marT="4351" marB="0" anchor="b"/>
                </a:tc>
                <a:extLst>
                  <a:ext uri="{0D108BD9-81ED-4DB2-BD59-A6C34878D82A}">
                    <a16:rowId xmlns:a16="http://schemas.microsoft.com/office/drawing/2014/main" val="497154806"/>
                  </a:ext>
                </a:extLst>
              </a:tr>
              <a:tr h="276215">
                <a:tc gridSpan="3">
                  <a:txBody>
                    <a:bodyPr/>
                    <a:lstStyle/>
                    <a:p>
                      <a:pPr algn="l" fontAlgn="b"/>
                      <a:r>
                        <a:rPr lang="en-US" sz="1000" u="none" strike="noStrike" dirty="0">
                          <a:effectLst/>
                        </a:rPr>
                        <a:t>Answer C. A monolithic application describes a single-tiered software application in which the user interface and data access code are combined into a single program from a single platform</a:t>
                      </a:r>
                      <a:endParaRPr lang="en-US" sz="1000" b="0" i="0" u="none" strike="noStrike" dirty="0">
                        <a:solidFill>
                          <a:srgbClr val="000000"/>
                        </a:solidFill>
                        <a:effectLst/>
                        <a:latin typeface="Calibri" panose="020F0502020204030204" pitchFamily="34" charset="0"/>
                      </a:endParaRPr>
                    </a:p>
                  </a:txBody>
                  <a:tcPr marL="4351" marR="4351" marT="4351"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33116285"/>
                  </a:ext>
                </a:extLst>
              </a:tr>
              <a:tr h="104432">
                <a:tc gridSpan="2">
                  <a:txBody>
                    <a:bodyPr/>
                    <a:lstStyle/>
                    <a:p>
                      <a:pPr algn="l" fontAlgn="b"/>
                      <a:endParaRPr lang="en-US" sz="600" b="0" i="0" u="none" strike="noStrike">
                        <a:solidFill>
                          <a:srgbClr val="000000"/>
                        </a:solidFill>
                        <a:effectLst/>
                        <a:latin typeface="Calibri" panose="020F0502020204030204" pitchFamily="34" charset="0"/>
                      </a:endParaRPr>
                    </a:p>
                  </a:txBody>
                  <a:tcPr marL="4351" marR="4351" marT="4351" marB="0" anchor="b"/>
                </a:tc>
                <a:tc hMerge="1">
                  <a:txBody>
                    <a:bodyPr/>
                    <a:lstStyle/>
                    <a:p>
                      <a:pPr algn="l" fontAlgn="b"/>
                      <a:endParaRPr lang="en-US" sz="600" b="0" i="0" u="none" strike="noStrike">
                        <a:solidFill>
                          <a:srgbClr val="000000"/>
                        </a:solidFill>
                        <a:effectLst/>
                        <a:latin typeface="Calibri" panose="020F0502020204030204" pitchFamily="34" charset="0"/>
                      </a:endParaRPr>
                    </a:p>
                  </a:txBody>
                  <a:tcPr marL="4351" marR="4351" marT="4351" marB="0" anchor="b"/>
                </a:tc>
                <a:tc>
                  <a:txBody>
                    <a:bodyPr/>
                    <a:lstStyle/>
                    <a:p>
                      <a:pPr algn="l" fontAlgn="b"/>
                      <a:endParaRPr lang="en-US" sz="600" b="0" i="0" u="none" strike="noStrike" dirty="0">
                        <a:solidFill>
                          <a:srgbClr val="000000"/>
                        </a:solidFill>
                        <a:effectLst/>
                        <a:latin typeface="Calibri" panose="020F0502020204030204" pitchFamily="34" charset="0"/>
                      </a:endParaRPr>
                    </a:p>
                  </a:txBody>
                  <a:tcPr marL="4351" marR="4351" marT="4351" marB="0" anchor="b"/>
                </a:tc>
                <a:extLst>
                  <a:ext uri="{0D108BD9-81ED-4DB2-BD59-A6C34878D82A}">
                    <a16:rowId xmlns:a16="http://schemas.microsoft.com/office/drawing/2014/main" val="1314423023"/>
                  </a:ext>
                </a:extLst>
              </a:tr>
            </a:tbl>
          </a:graphicData>
        </a:graphic>
      </p:graphicFrame>
      <p:graphicFrame>
        <p:nvGraphicFramePr>
          <p:cNvPr id="3" name="Table 2">
            <a:extLst>
              <a:ext uri="{FF2B5EF4-FFF2-40B4-BE49-F238E27FC236}">
                <a16:creationId xmlns:a16="http://schemas.microsoft.com/office/drawing/2014/main" id="{AFD4B957-5174-480A-93F0-31763114D7D1}"/>
              </a:ext>
            </a:extLst>
          </p:cNvPr>
          <p:cNvGraphicFramePr>
            <a:graphicFrameLocks noGrp="1"/>
          </p:cNvGraphicFramePr>
          <p:nvPr>
            <p:extLst>
              <p:ext uri="{D42A27DB-BD31-4B8C-83A1-F6EECF244321}">
                <p14:modId xmlns:p14="http://schemas.microsoft.com/office/powerpoint/2010/main" val="3643674857"/>
              </p:ext>
            </p:extLst>
          </p:nvPr>
        </p:nvGraphicFramePr>
        <p:xfrm>
          <a:off x="115595" y="2348346"/>
          <a:ext cx="10315574" cy="1600200"/>
        </p:xfrm>
        <a:graphic>
          <a:graphicData uri="http://schemas.openxmlformats.org/drawingml/2006/table">
            <a:tbl>
              <a:tblPr>
                <a:tableStyleId>{5C22544A-7EE6-4342-B048-85BDC9FD1C3A}</a:tableStyleId>
              </a:tblPr>
              <a:tblGrid>
                <a:gridCol w="843193">
                  <a:extLst>
                    <a:ext uri="{9D8B030D-6E8A-4147-A177-3AD203B41FA5}">
                      <a16:colId xmlns:a16="http://schemas.microsoft.com/office/drawing/2014/main" val="3189330139"/>
                    </a:ext>
                  </a:extLst>
                </a:gridCol>
                <a:gridCol w="6489564">
                  <a:extLst>
                    <a:ext uri="{9D8B030D-6E8A-4147-A177-3AD203B41FA5}">
                      <a16:colId xmlns:a16="http://schemas.microsoft.com/office/drawing/2014/main" val="1262165310"/>
                    </a:ext>
                  </a:extLst>
                </a:gridCol>
                <a:gridCol w="2982817">
                  <a:extLst>
                    <a:ext uri="{9D8B030D-6E8A-4147-A177-3AD203B41FA5}">
                      <a16:colId xmlns:a16="http://schemas.microsoft.com/office/drawing/2014/main" val="2118410544"/>
                    </a:ext>
                  </a:extLst>
                </a:gridCol>
              </a:tblGrid>
              <a:tr h="182880">
                <a:tc>
                  <a:txBody>
                    <a:bodyPr/>
                    <a:lstStyle/>
                    <a:p>
                      <a:pPr algn="l" fontAlgn="b"/>
                      <a:r>
                        <a:rPr lang="en-US" sz="1100" u="none" strike="noStrike">
                          <a:effectLst/>
                        </a:rPr>
                        <a:t>Question 8.</a:t>
                      </a:r>
                      <a:endParaRPr lang="en-US" sz="1100" b="1" i="0" u="none" strike="noStrike">
                        <a:solidFill>
                          <a:srgbClr val="000000"/>
                        </a:solidFill>
                        <a:effectLst/>
                        <a:latin typeface="Calibri" panose="020F0502020204030204" pitchFamily="34" charset="0"/>
                      </a:endParaRPr>
                    </a:p>
                  </a:txBody>
                  <a:tcPr marL="7620" marR="7620" marT="7620" marB="0" anchor="b"/>
                </a:tc>
                <a:tc gridSpan="2">
                  <a:txBody>
                    <a:bodyPr/>
                    <a:lstStyle/>
                    <a:p>
                      <a:pPr algn="l" fontAlgn="b"/>
                      <a:r>
                        <a:rPr lang="en-US" sz="1100" u="none" strike="noStrike">
                          <a:effectLst/>
                        </a:rPr>
                        <a:t>Which of the following is considered a collaborative approach where business owners and the development, operations, and quality assurance teams collaborate to continuously deliver software.</a:t>
                      </a:r>
                      <a:endParaRPr lang="en-US" sz="1100" b="1"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extLst>
                  <a:ext uri="{0D108BD9-81ED-4DB2-BD59-A6C34878D82A}">
                    <a16:rowId xmlns:a16="http://schemas.microsoft.com/office/drawing/2014/main" val="548408150"/>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gridSpan="2">
                  <a:txBody>
                    <a:bodyPr/>
                    <a:lstStyle/>
                    <a:p>
                      <a:pPr algn="l" fontAlgn="b"/>
                      <a:r>
                        <a:rPr lang="en-US" sz="1100" u="none" strike="noStrike">
                          <a:effectLst/>
                        </a:rPr>
                        <a:t>A. Collaboration </a:t>
                      </a:r>
                      <a:endParaRPr lang="en-US" sz="11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extLst>
                  <a:ext uri="{0D108BD9-81ED-4DB2-BD59-A6C34878D82A}">
                    <a16:rowId xmlns:a16="http://schemas.microsoft.com/office/drawing/2014/main" val="1581537791"/>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gridSpan="2">
                  <a:txBody>
                    <a:bodyPr/>
                    <a:lstStyle/>
                    <a:p>
                      <a:pPr algn="l" fontAlgn="b"/>
                      <a:r>
                        <a:rPr lang="en-US" sz="1100" u="none" strike="noStrike">
                          <a:effectLst/>
                        </a:rPr>
                        <a:t>B. DevOps </a:t>
                      </a:r>
                      <a:endParaRPr lang="en-US" sz="11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extLst>
                  <a:ext uri="{0D108BD9-81ED-4DB2-BD59-A6C34878D82A}">
                    <a16:rowId xmlns:a16="http://schemas.microsoft.com/office/drawing/2014/main" val="1416447941"/>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gridSpan="2">
                  <a:txBody>
                    <a:bodyPr/>
                    <a:lstStyle/>
                    <a:p>
                      <a:pPr algn="l" fontAlgn="b"/>
                      <a:r>
                        <a:rPr lang="en-US" sz="1100" u="none" strike="noStrike">
                          <a:effectLst/>
                        </a:rPr>
                        <a:t>C. Modernization </a:t>
                      </a:r>
                      <a:endParaRPr lang="en-US" sz="11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extLst>
                  <a:ext uri="{0D108BD9-81ED-4DB2-BD59-A6C34878D82A}">
                    <a16:rowId xmlns:a16="http://schemas.microsoft.com/office/drawing/2014/main" val="3890805404"/>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gridSpan="2">
                  <a:txBody>
                    <a:bodyPr/>
                    <a:lstStyle/>
                    <a:p>
                      <a:pPr algn="l" fontAlgn="b"/>
                      <a:r>
                        <a:rPr lang="en-US" sz="1100" u="none" strike="noStrike">
                          <a:effectLst/>
                        </a:rPr>
                        <a:t>D. Teamwork</a:t>
                      </a:r>
                      <a:endParaRPr lang="en-US" sz="11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extLst>
                  <a:ext uri="{0D108BD9-81ED-4DB2-BD59-A6C34878D82A}">
                    <a16:rowId xmlns:a16="http://schemas.microsoft.com/office/drawing/2014/main" val="1094977465"/>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36960410"/>
                  </a:ext>
                </a:extLst>
              </a:tr>
              <a:tr h="182880">
                <a:tc gridSpan="3">
                  <a:txBody>
                    <a:bodyPr/>
                    <a:lstStyle/>
                    <a:p>
                      <a:pPr algn="l" fontAlgn="b"/>
                      <a:r>
                        <a:rPr lang="en-US" sz="1100" u="none" strike="noStrike" dirty="0">
                          <a:effectLst/>
                        </a:rPr>
                        <a:t>Answer B. DevOps is considered a collaborative approach where business owners and the development, operations, and quality assurance teams collaborate to continuously deliver software.</a:t>
                      </a:r>
                      <a:endParaRPr lang="en-US" sz="1100" b="0"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12539951"/>
                  </a:ext>
                </a:extLst>
              </a:tr>
            </a:tbl>
          </a:graphicData>
        </a:graphic>
      </p:graphicFrame>
      <p:graphicFrame>
        <p:nvGraphicFramePr>
          <p:cNvPr id="4" name="Table 3">
            <a:extLst>
              <a:ext uri="{FF2B5EF4-FFF2-40B4-BE49-F238E27FC236}">
                <a16:creationId xmlns:a16="http://schemas.microsoft.com/office/drawing/2014/main" id="{77F11DBB-4D8E-4A3D-A9EF-330B30DA8B67}"/>
              </a:ext>
            </a:extLst>
          </p:cNvPr>
          <p:cNvGraphicFramePr>
            <a:graphicFrameLocks noGrp="1"/>
          </p:cNvGraphicFramePr>
          <p:nvPr>
            <p:extLst>
              <p:ext uri="{D42A27DB-BD31-4B8C-83A1-F6EECF244321}">
                <p14:modId xmlns:p14="http://schemas.microsoft.com/office/powerpoint/2010/main" val="3499432061"/>
              </p:ext>
            </p:extLst>
          </p:nvPr>
        </p:nvGraphicFramePr>
        <p:xfrm>
          <a:off x="115595" y="3999474"/>
          <a:ext cx="10315574" cy="2049127"/>
        </p:xfrm>
        <a:graphic>
          <a:graphicData uri="http://schemas.openxmlformats.org/drawingml/2006/table">
            <a:tbl>
              <a:tblPr>
                <a:tableStyleId>{5C22544A-7EE6-4342-B048-85BDC9FD1C3A}</a:tableStyleId>
              </a:tblPr>
              <a:tblGrid>
                <a:gridCol w="5554541">
                  <a:extLst>
                    <a:ext uri="{9D8B030D-6E8A-4147-A177-3AD203B41FA5}">
                      <a16:colId xmlns:a16="http://schemas.microsoft.com/office/drawing/2014/main" val="3405629462"/>
                    </a:ext>
                  </a:extLst>
                </a:gridCol>
                <a:gridCol w="4761033">
                  <a:extLst>
                    <a:ext uri="{9D8B030D-6E8A-4147-A177-3AD203B41FA5}">
                      <a16:colId xmlns:a16="http://schemas.microsoft.com/office/drawing/2014/main" val="3595857304"/>
                    </a:ext>
                  </a:extLst>
                </a:gridCol>
              </a:tblGrid>
              <a:tr h="531296">
                <a:tc>
                  <a:txBody>
                    <a:bodyPr/>
                    <a:lstStyle/>
                    <a:p>
                      <a:pPr algn="l" fontAlgn="b"/>
                      <a:r>
                        <a:rPr lang="en-US" sz="1000" u="none" strike="noStrike" dirty="0">
                          <a:effectLst/>
                        </a:rPr>
                        <a:t>Question 9.</a:t>
                      </a:r>
                      <a:endParaRPr lang="en-US" sz="1000" b="1" i="0" u="none" strike="noStrike" dirty="0">
                        <a:solidFill>
                          <a:srgbClr val="000000"/>
                        </a:solidFill>
                        <a:effectLst/>
                        <a:latin typeface="Calibri" panose="020F0502020204030204" pitchFamily="34" charset="0"/>
                      </a:endParaRPr>
                    </a:p>
                  </a:txBody>
                  <a:tcPr marL="2976" marR="2976" marT="2976"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rPr>
                        <a:t>Which of the following terms is often described as updating or improving legacy applications, their architecture, and the methods for developing them by using new technologies  and modern methods for implementing them?</a:t>
                      </a:r>
                      <a:endParaRPr lang="en-US" sz="1000" b="1" i="0" u="none" strike="noStrike" dirty="0">
                        <a:solidFill>
                          <a:srgbClr val="000000"/>
                        </a:solidFill>
                        <a:effectLst/>
                        <a:latin typeface="Calibri" panose="020F0502020204030204" pitchFamily="34" charset="0"/>
                      </a:endParaRPr>
                    </a:p>
                    <a:p>
                      <a:pPr algn="l" fontAlgn="b"/>
                      <a:endParaRPr lang="en-US" sz="1000" b="1" i="0" u="none" strike="noStrike" dirty="0">
                        <a:solidFill>
                          <a:srgbClr val="000000"/>
                        </a:solidFill>
                        <a:effectLst/>
                        <a:latin typeface="Calibri" panose="020F0502020204030204" pitchFamily="34" charset="0"/>
                      </a:endParaRPr>
                    </a:p>
                  </a:txBody>
                  <a:tcPr marL="2976" marR="2976" marT="2976" marB="0" anchor="b"/>
                </a:tc>
                <a:extLst>
                  <a:ext uri="{0D108BD9-81ED-4DB2-BD59-A6C34878D82A}">
                    <a16:rowId xmlns:a16="http://schemas.microsoft.com/office/drawing/2014/main" val="4011738875"/>
                  </a:ext>
                </a:extLst>
              </a:tr>
              <a:tr h="110870">
                <a:tc>
                  <a:txBody>
                    <a:bodyPr/>
                    <a:lstStyle/>
                    <a:p>
                      <a:pPr algn="l" fontAlgn="b"/>
                      <a:endParaRPr lang="en-US" sz="1000" b="0" i="0" u="none" strike="noStrike" dirty="0">
                        <a:solidFill>
                          <a:srgbClr val="000000"/>
                        </a:solidFill>
                        <a:effectLst/>
                        <a:latin typeface="Calibri" panose="020F0502020204030204" pitchFamily="34" charset="0"/>
                      </a:endParaRPr>
                    </a:p>
                  </a:txBody>
                  <a:tcPr marL="2976" marR="2976" marT="2976" marB="0" anchor="b"/>
                </a:tc>
                <a:tc>
                  <a:txBody>
                    <a:bodyPr/>
                    <a:lstStyle/>
                    <a:p>
                      <a:pPr algn="l" fontAlgn="b"/>
                      <a:endParaRPr lang="en-US" sz="1000" b="1" i="0" u="none" strike="noStrike" dirty="0">
                        <a:solidFill>
                          <a:srgbClr val="000000"/>
                        </a:solidFill>
                        <a:effectLst/>
                        <a:latin typeface="Calibri" panose="020F0502020204030204" pitchFamily="34" charset="0"/>
                      </a:endParaRPr>
                    </a:p>
                  </a:txBody>
                  <a:tcPr marL="2976" marR="2976" marT="2976" marB="0" anchor="b"/>
                </a:tc>
                <a:extLst>
                  <a:ext uri="{0D108BD9-81ED-4DB2-BD59-A6C34878D82A}">
                    <a16:rowId xmlns:a16="http://schemas.microsoft.com/office/drawing/2014/main" val="2520801887"/>
                  </a:ext>
                </a:extLst>
              </a:tr>
              <a:tr h="168558">
                <a:tc>
                  <a:txBody>
                    <a:bodyPr/>
                    <a:lstStyle/>
                    <a:p>
                      <a:pPr algn="l" fontAlgn="b"/>
                      <a:endParaRPr lang="en-US" sz="1000" b="0" i="0" u="none" strike="noStrike" dirty="0">
                        <a:solidFill>
                          <a:srgbClr val="000000"/>
                        </a:solidFill>
                        <a:effectLst/>
                        <a:latin typeface="Calibri" panose="020F0502020204030204" pitchFamily="34" charset="0"/>
                      </a:endParaRPr>
                    </a:p>
                  </a:txBody>
                  <a:tcPr marL="2976" marR="2976" marT="2976" marB="0" anchor="b"/>
                </a:tc>
                <a:tc>
                  <a:txBody>
                    <a:bodyPr/>
                    <a:lstStyle/>
                    <a:p>
                      <a:pPr algn="l" fontAlgn="b"/>
                      <a:r>
                        <a:rPr lang="en-US" sz="1000" u="none" strike="noStrike">
                          <a:effectLst/>
                        </a:rPr>
                        <a:t>A. Application modernization </a:t>
                      </a:r>
                      <a:endParaRPr lang="en-US" sz="1000" b="0" i="0" u="none" strike="noStrike">
                        <a:solidFill>
                          <a:srgbClr val="000000"/>
                        </a:solidFill>
                        <a:effectLst/>
                        <a:latin typeface="Calibri" panose="020F0502020204030204" pitchFamily="34" charset="0"/>
                      </a:endParaRPr>
                    </a:p>
                  </a:txBody>
                  <a:tcPr marL="2976" marR="2976" marT="2976" marB="0" anchor="b"/>
                </a:tc>
                <a:extLst>
                  <a:ext uri="{0D108BD9-81ED-4DB2-BD59-A6C34878D82A}">
                    <a16:rowId xmlns:a16="http://schemas.microsoft.com/office/drawing/2014/main" val="452601078"/>
                  </a:ext>
                </a:extLst>
              </a:tr>
              <a:tr h="186313">
                <a:tc>
                  <a:txBody>
                    <a:bodyPr/>
                    <a:lstStyle/>
                    <a:p>
                      <a:pPr algn="l" fontAlgn="b"/>
                      <a:endParaRPr lang="en-US" sz="1000" b="0" i="0" u="none" strike="noStrike" dirty="0">
                        <a:solidFill>
                          <a:srgbClr val="000000"/>
                        </a:solidFill>
                        <a:effectLst/>
                        <a:latin typeface="Calibri" panose="020F0502020204030204" pitchFamily="34" charset="0"/>
                      </a:endParaRPr>
                    </a:p>
                  </a:txBody>
                  <a:tcPr marL="2976" marR="2976" marT="2976" marB="0" anchor="b"/>
                </a:tc>
                <a:tc>
                  <a:txBody>
                    <a:bodyPr/>
                    <a:lstStyle/>
                    <a:p>
                      <a:pPr algn="l" fontAlgn="b"/>
                      <a:r>
                        <a:rPr lang="en-US" sz="1000" u="none" strike="noStrike">
                          <a:effectLst/>
                        </a:rPr>
                        <a:t>B. Microservices architecture</a:t>
                      </a:r>
                      <a:endParaRPr lang="en-US" sz="1000" b="0" i="0" u="none" strike="noStrike">
                        <a:solidFill>
                          <a:srgbClr val="000000"/>
                        </a:solidFill>
                        <a:effectLst/>
                        <a:latin typeface="Calibri" panose="020F0502020204030204" pitchFamily="34" charset="0"/>
                      </a:endParaRPr>
                    </a:p>
                  </a:txBody>
                  <a:tcPr marL="2976" marR="2976" marT="2976" marB="0" anchor="b"/>
                </a:tc>
                <a:extLst>
                  <a:ext uri="{0D108BD9-81ED-4DB2-BD59-A6C34878D82A}">
                    <a16:rowId xmlns:a16="http://schemas.microsoft.com/office/drawing/2014/main" val="247215017"/>
                  </a:ext>
                </a:extLst>
              </a:tr>
              <a:tr h="150921">
                <a:tc>
                  <a:txBody>
                    <a:bodyPr/>
                    <a:lstStyle/>
                    <a:p>
                      <a:pPr algn="l" fontAlgn="b"/>
                      <a:endParaRPr lang="en-US" sz="1000" b="0" i="0" u="none" strike="noStrike" dirty="0">
                        <a:solidFill>
                          <a:srgbClr val="000000"/>
                        </a:solidFill>
                        <a:effectLst/>
                        <a:latin typeface="Calibri" panose="020F0502020204030204" pitchFamily="34" charset="0"/>
                      </a:endParaRPr>
                    </a:p>
                  </a:txBody>
                  <a:tcPr marL="2976" marR="2976" marT="2976" marB="0" anchor="b"/>
                </a:tc>
                <a:tc>
                  <a:txBody>
                    <a:bodyPr/>
                    <a:lstStyle/>
                    <a:p>
                      <a:pPr algn="l" fontAlgn="b"/>
                      <a:r>
                        <a:rPr lang="en-US" sz="1000" u="none" strike="noStrike">
                          <a:effectLst/>
                        </a:rPr>
                        <a:t>C. Software-as-a-Service </a:t>
                      </a:r>
                      <a:endParaRPr lang="en-US" sz="1000" b="0" i="0" u="none" strike="noStrike">
                        <a:solidFill>
                          <a:srgbClr val="000000"/>
                        </a:solidFill>
                        <a:effectLst/>
                        <a:latin typeface="Calibri" panose="020F0502020204030204" pitchFamily="34" charset="0"/>
                      </a:endParaRPr>
                    </a:p>
                  </a:txBody>
                  <a:tcPr marL="2976" marR="2976" marT="2976" marB="0" anchor="b"/>
                </a:tc>
                <a:extLst>
                  <a:ext uri="{0D108BD9-81ED-4DB2-BD59-A6C34878D82A}">
                    <a16:rowId xmlns:a16="http://schemas.microsoft.com/office/drawing/2014/main" val="1135861046"/>
                  </a:ext>
                </a:extLst>
              </a:tr>
              <a:tr h="155343">
                <a:tc>
                  <a:txBody>
                    <a:bodyPr/>
                    <a:lstStyle/>
                    <a:p>
                      <a:pPr algn="l" fontAlgn="b"/>
                      <a:endParaRPr lang="en-US" sz="1000" b="0" i="0" u="none" strike="noStrike" dirty="0">
                        <a:solidFill>
                          <a:srgbClr val="000000"/>
                        </a:solidFill>
                        <a:effectLst/>
                        <a:latin typeface="Calibri" panose="020F0502020204030204" pitchFamily="34" charset="0"/>
                      </a:endParaRPr>
                    </a:p>
                  </a:txBody>
                  <a:tcPr marL="2976" marR="2976" marT="2976" marB="0" anchor="b"/>
                </a:tc>
                <a:tc>
                  <a:txBody>
                    <a:bodyPr/>
                    <a:lstStyle/>
                    <a:p>
                      <a:pPr algn="l" fontAlgn="b"/>
                      <a:r>
                        <a:rPr lang="en-US" sz="1000" u="none" strike="noStrike" dirty="0">
                          <a:effectLst/>
                        </a:rPr>
                        <a:t>D. Application infrastructure</a:t>
                      </a:r>
                      <a:endParaRPr lang="en-US" sz="1000" b="0" i="0" u="none" strike="noStrike" dirty="0">
                        <a:solidFill>
                          <a:srgbClr val="000000"/>
                        </a:solidFill>
                        <a:effectLst/>
                        <a:latin typeface="Calibri" panose="020F0502020204030204" pitchFamily="34" charset="0"/>
                      </a:endParaRPr>
                    </a:p>
                  </a:txBody>
                  <a:tcPr marL="2976" marR="2976" marT="2976" marB="0" anchor="b"/>
                </a:tc>
                <a:extLst>
                  <a:ext uri="{0D108BD9-81ED-4DB2-BD59-A6C34878D82A}">
                    <a16:rowId xmlns:a16="http://schemas.microsoft.com/office/drawing/2014/main" val="1227039674"/>
                  </a:ext>
                </a:extLst>
              </a:tr>
              <a:tr h="71431">
                <a:tc>
                  <a:txBody>
                    <a:bodyPr/>
                    <a:lstStyle/>
                    <a:p>
                      <a:pPr algn="l" fontAlgn="b"/>
                      <a:endParaRPr lang="en-US" sz="1000" b="0" i="0" u="none" strike="noStrike">
                        <a:solidFill>
                          <a:srgbClr val="000000"/>
                        </a:solidFill>
                        <a:effectLst/>
                        <a:latin typeface="Calibri" panose="020F0502020204030204" pitchFamily="34" charset="0"/>
                      </a:endParaRPr>
                    </a:p>
                  </a:txBody>
                  <a:tcPr marL="2976" marR="2976" marT="2976"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2976" marR="2976" marT="2976" marB="0" anchor="b"/>
                </a:tc>
                <a:extLst>
                  <a:ext uri="{0D108BD9-81ED-4DB2-BD59-A6C34878D82A}">
                    <a16:rowId xmlns:a16="http://schemas.microsoft.com/office/drawing/2014/main" val="3279207443"/>
                  </a:ext>
                </a:extLst>
              </a:tr>
              <a:tr h="165030">
                <a:tc gridSpan="2">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dirty="0">
                          <a:effectLst/>
                        </a:rPr>
                        <a:t>Answer A. Application modernization is often described as updating or improving legacy applications, their architecture, and the methods for developing them by using new technologies  and modern methods for implementing them.</a:t>
                      </a:r>
                      <a:endParaRPr lang="en-US" sz="1000" b="0" i="0" u="none" strike="noStrike" dirty="0">
                        <a:solidFill>
                          <a:srgbClr val="000000"/>
                        </a:solidFill>
                        <a:effectLst/>
                        <a:latin typeface="Calibri" panose="020F0502020204030204" pitchFamily="34" charset="0"/>
                      </a:endParaRPr>
                    </a:p>
                    <a:p>
                      <a:pPr algn="l" fontAlgn="b"/>
                      <a:endParaRPr lang="en-US" sz="1000" b="0" i="0" u="none" strike="noStrike" dirty="0">
                        <a:solidFill>
                          <a:srgbClr val="000000"/>
                        </a:solidFill>
                        <a:effectLst/>
                        <a:latin typeface="Calibri" panose="020F0502020204030204" pitchFamily="34" charset="0"/>
                      </a:endParaRPr>
                    </a:p>
                  </a:txBody>
                  <a:tcPr marL="2976" marR="2976" marT="2976" marB="0" anchor="b"/>
                </a:tc>
                <a:tc hMerge="1">
                  <a:txBody>
                    <a:bodyPr/>
                    <a:lstStyle/>
                    <a:p>
                      <a:endParaRPr lang="en-US"/>
                    </a:p>
                  </a:txBody>
                  <a:tcPr/>
                </a:tc>
                <a:extLst>
                  <a:ext uri="{0D108BD9-81ED-4DB2-BD59-A6C34878D82A}">
                    <a16:rowId xmlns:a16="http://schemas.microsoft.com/office/drawing/2014/main" val="3381117521"/>
                  </a:ext>
                </a:extLst>
              </a:tr>
            </a:tbl>
          </a:graphicData>
        </a:graphic>
      </p:graphicFrame>
    </p:spTree>
    <p:extLst>
      <p:ext uri="{BB962C8B-B14F-4D97-AF65-F5344CB8AC3E}">
        <p14:creationId xmlns:p14="http://schemas.microsoft.com/office/powerpoint/2010/main" val="2994914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2079E01-ABAD-4E7A-AA02-E77EAE048B20}"/>
              </a:ext>
            </a:extLst>
          </p:cNvPr>
          <p:cNvGraphicFramePr>
            <a:graphicFrameLocks noGrp="1"/>
          </p:cNvGraphicFramePr>
          <p:nvPr>
            <p:extLst>
              <p:ext uri="{D42A27DB-BD31-4B8C-83A1-F6EECF244321}">
                <p14:modId xmlns:p14="http://schemas.microsoft.com/office/powerpoint/2010/main" val="3604080809"/>
              </p:ext>
            </p:extLst>
          </p:nvPr>
        </p:nvGraphicFramePr>
        <p:xfrm>
          <a:off x="92105" y="111187"/>
          <a:ext cx="10058400" cy="1834874"/>
        </p:xfrm>
        <a:graphic>
          <a:graphicData uri="http://schemas.openxmlformats.org/drawingml/2006/table">
            <a:tbl>
              <a:tblPr>
                <a:tableStyleId>{5C22544A-7EE6-4342-B048-85BDC9FD1C3A}</a:tableStyleId>
              </a:tblPr>
              <a:tblGrid>
                <a:gridCol w="685800">
                  <a:extLst>
                    <a:ext uri="{9D8B030D-6E8A-4147-A177-3AD203B41FA5}">
                      <a16:colId xmlns:a16="http://schemas.microsoft.com/office/drawing/2014/main" val="2019840535"/>
                    </a:ext>
                  </a:extLst>
                </a:gridCol>
                <a:gridCol w="9372600">
                  <a:extLst>
                    <a:ext uri="{9D8B030D-6E8A-4147-A177-3AD203B41FA5}">
                      <a16:colId xmlns:a16="http://schemas.microsoft.com/office/drawing/2014/main" val="1256353148"/>
                    </a:ext>
                  </a:extLst>
                </a:gridCol>
              </a:tblGrid>
              <a:tr h="252798">
                <a:tc>
                  <a:txBody>
                    <a:bodyPr/>
                    <a:lstStyle/>
                    <a:p>
                      <a:pPr algn="l" fontAlgn="b"/>
                      <a:r>
                        <a:rPr lang="en-US" sz="1000" u="none" strike="noStrike">
                          <a:effectLst/>
                        </a:rPr>
                        <a:t>Question 10.</a:t>
                      </a:r>
                      <a:endParaRPr lang="en-US" sz="1000" b="1" i="0" u="none" strike="noStrike">
                        <a:solidFill>
                          <a:srgbClr val="000000"/>
                        </a:solidFill>
                        <a:effectLst/>
                        <a:latin typeface="Calibri" panose="020F0502020204030204" pitchFamily="34" charset="0"/>
                      </a:endParaRPr>
                    </a:p>
                  </a:txBody>
                  <a:tcPr marL="6086" marR="6086" marT="6086" marB="0" anchor="b"/>
                </a:tc>
                <a:tc>
                  <a:txBody>
                    <a:bodyPr/>
                    <a:lstStyle/>
                    <a:p>
                      <a:pPr algn="l" fontAlgn="b"/>
                      <a:r>
                        <a:rPr lang="en-US" sz="1000" u="none" strike="noStrike">
                          <a:effectLst/>
                        </a:rPr>
                        <a:t>Which of the following include the common goals of application modernization? Select all that apply</a:t>
                      </a:r>
                      <a:endParaRPr lang="en-US" sz="1000" b="1" i="0" u="none" strike="noStrike">
                        <a:solidFill>
                          <a:srgbClr val="000000"/>
                        </a:solidFill>
                        <a:effectLst/>
                        <a:latin typeface="Calibri" panose="020F0502020204030204" pitchFamily="34" charset="0"/>
                      </a:endParaRPr>
                    </a:p>
                  </a:txBody>
                  <a:tcPr marL="6086" marR="6086" marT="6086" marB="0" anchor="b"/>
                </a:tc>
                <a:extLst>
                  <a:ext uri="{0D108BD9-81ED-4DB2-BD59-A6C34878D82A}">
                    <a16:rowId xmlns:a16="http://schemas.microsoft.com/office/drawing/2014/main" val="2283559818"/>
                  </a:ext>
                </a:extLst>
              </a:tr>
              <a:tr h="0">
                <a:tc>
                  <a:txBody>
                    <a:bodyPr/>
                    <a:lstStyle/>
                    <a:p>
                      <a:pPr algn="l" fontAlgn="b"/>
                      <a:endParaRPr lang="en-US" sz="1000" b="0" i="0" u="none" strike="noStrike">
                        <a:solidFill>
                          <a:srgbClr val="000000"/>
                        </a:solidFill>
                        <a:effectLst/>
                        <a:latin typeface="Calibri" panose="020F0502020204030204" pitchFamily="34" charset="0"/>
                      </a:endParaRPr>
                    </a:p>
                  </a:txBody>
                  <a:tcPr marL="6086" marR="6086" marT="6086" marB="0" anchor="b"/>
                </a:tc>
                <a:tc>
                  <a:txBody>
                    <a:bodyPr/>
                    <a:lstStyle/>
                    <a:p>
                      <a:pPr algn="l" fontAlgn="b"/>
                      <a:r>
                        <a:rPr lang="en-US" sz="1000" u="none" strike="noStrike">
                          <a:effectLst/>
                        </a:rPr>
                        <a:t>A. Microservices architecture </a:t>
                      </a:r>
                      <a:endParaRPr lang="en-US" sz="1000" b="0" i="0" u="none" strike="noStrike">
                        <a:solidFill>
                          <a:srgbClr val="000000"/>
                        </a:solidFill>
                        <a:effectLst/>
                        <a:latin typeface="Calibri" panose="020F0502020204030204" pitchFamily="34" charset="0"/>
                      </a:endParaRPr>
                    </a:p>
                  </a:txBody>
                  <a:tcPr marL="6086" marR="6086" marT="6086" marB="0" anchor="b"/>
                </a:tc>
                <a:extLst>
                  <a:ext uri="{0D108BD9-81ED-4DB2-BD59-A6C34878D82A}">
                    <a16:rowId xmlns:a16="http://schemas.microsoft.com/office/drawing/2014/main" val="2444174607"/>
                  </a:ext>
                </a:extLst>
              </a:tr>
              <a:tr h="0">
                <a:tc>
                  <a:txBody>
                    <a:bodyPr/>
                    <a:lstStyle/>
                    <a:p>
                      <a:pPr algn="l" fontAlgn="b"/>
                      <a:endParaRPr lang="en-US" sz="1000" b="0" i="0" u="none" strike="noStrike">
                        <a:solidFill>
                          <a:srgbClr val="000000"/>
                        </a:solidFill>
                        <a:effectLst/>
                        <a:latin typeface="Calibri" panose="020F0502020204030204" pitchFamily="34" charset="0"/>
                      </a:endParaRPr>
                    </a:p>
                  </a:txBody>
                  <a:tcPr marL="6086" marR="6086" marT="6086" marB="0" anchor="b"/>
                </a:tc>
                <a:tc>
                  <a:txBody>
                    <a:bodyPr/>
                    <a:lstStyle/>
                    <a:p>
                      <a:pPr algn="l" fontAlgn="b"/>
                      <a:r>
                        <a:rPr lang="en-US" sz="1000" u="none" strike="noStrike">
                          <a:effectLst/>
                        </a:rPr>
                        <a:t>B. DevOps </a:t>
                      </a:r>
                      <a:endParaRPr lang="en-US" sz="1000" b="0" i="0" u="none" strike="noStrike">
                        <a:solidFill>
                          <a:srgbClr val="000000"/>
                        </a:solidFill>
                        <a:effectLst/>
                        <a:latin typeface="Calibri" panose="020F0502020204030204" pitchFamily="34" charset="0"/>
                      </a:endParaRPr>
                    </a:p>
                  </a:txBody>
                  <a:tcPr marL="6086" marR="6086" marT="6086" marB="0" anchor="b"/>
                </a:tc>
                <a:extLst>
                  <a:ext uri="{0D108BD9-81ED-4DB2-BD59-A6C34878D82A}">
                    <a16:rowId xmlns:a16="http://schemas.microsoft.com/office/drawing/2014/main" val="4202693606"/>
                  </a:ext>
                </a:extLst>
              </a:tr>
              <a:tr h="123084">
                <a:tc>
                  <a:txBody>
                    <a:bodyPr/>
                    <a:lstStyle/>
                    <a:p>
                      <a:pPr algn="l" fontAlgn="b"/>
                      <a:endParaRPr lang="en-US" sz="1000" b="0" i="0" u="none" strike="noStrike">
                        <a:solidFill>
                          <a:srgbClr val="000000"/>
                        </a:solidFill>
                        <a:effectLst/>
                        <a:latin typeface="Calibri" panose="020F0502020204030204" pitchFamily="34" charset="0"/>
                      </a:endParaRPr>
                    </a:p>
                  </a:txBody>
                  <a:tcPr marL="6086" marR="6086" marT="6086" marB="0" anchor="b"/>
                </a:tc>
                <a:tc>
                  <a:txBody>
                    <a:bodyPr/>
                    <a:lstStyle/>
                    <a:p>
                      <a:pPr algn="l" fontAlgn="b"/>
                      <a:r>
                        <a:rPr lang="en-US" sz="1000" u="none" strike="noStrike">
                          <a:effectLst/>
                        </a:rPr>
                        <a:t>C. Cloud migration </a:t>
                      </a:r>
                      <a:endParaRPr lang="en-US" sz="1000" b="0" i="0" u="none" strike="noStrike">
                        <a:solidFill>
                          <a:srgbClr val="000000"/>
                        </a:solidFill>
                        <a:effectLst/>
                        <a:latin typeface="Calibri" panose="020F0502020204030204" pitchFamily="34" charset="0"/>
                      </a:endParaRPr>
                    </a:p>
                  </a:txBody>
                  <a:tcPr marL="6086" marR="6086" marT="6086" marB="0" anchor="b"/>
                </a:tc>
                <a:extLst>
                  <a:ext uri="{0D108BD9-81ED-4DB2-BD59-A6C34878D82A}">
                    <a16:rowId xmlns:a16="http://schemas.microsoft.com/office/drawing/2014/main" val="2835994813"/>
                  </a:ext>
                </a:extLst>
              </a:tr>
              <a:tr h="157392">
                <a:tc>
                  <a:txBody>
                    <a:bodyPr/>
                    <a:lstStyle/>
                    <a:p>
                      <a:pPr algn="l" fontAlgn="b"/>
                      <a:endParaRPr lang="en-US" sz="1000" b="0" i="0" u="none" strike="noStrike">
                        <a:solidFill>
                          <a:srgbClr val="000000"/>
                        </a:solidFill>
                        <a:effectLst/>
                        <a:latin typeface="Calibri" panose="020F0502020204030204" pitchFamily="34" charset="0"/>
                      </a:endParaRPr>
                    </a:p>
                  </a:txBody>
                  <a:tcPr marL="6086" marR="6086" marT="6086" marB="0" anchor="b"/>
                </a:tc>
                <a:tc>
                  <a:txBody>
                    <a:bodyPr/>
                    <a:lstStyle/>
                    <a:p>
                      <a:pPr algn="l" fontAlgn="b"/>
                      <a:r>
                        <a:rPr lang="en-US" sz="1000" u="none" strike="noStrike">
                          <a:effectLst/>
                        </a:rPr>
                        <a:t>D. Portability</a:t>
                      </a:r>
                      <a:endParaRPr lang="en-US" sz="1000" b="0" i="0" u="none" strike="noStrike">
                        <a:solidFill>
                          <a:srgbClr val="000000"/>
                        </a:solidFill>
                        <a:effectLst/>
                        <a:latin typeface="Calibri" panose="020F0502020204030204" pitchFamily="34" charset="0"/>
                      </a:endParaRPr>
                    </a:p>
                  </a:txBody>
                  <a:tcPr marL="6086" marR="6086" marT="6086" marB="0" anchor="b"/>
                </a:tc>
                <a:extLst>
                  <a:ext uri="{0D108BD9-81ED-4DB2-BD59-A6C34878D82A}">
                    <a16:rowId xmlns:a16="http://schemas.microsoft.com/office/drawing/2014/main" val="4248574997"/>
                  </a:ext>
                </a:extLst>
              </a:tr>
              <a:tr h="146059">
                <a:tc>
                  <a:txBody>
                    <a:bodyPr/>
                    <a:lstStyle/>
                    <a:p>
                      <a:pPr algn="l" fontAlgn="b"/>
                      <a:endParaRPr lang="en-US" sz="1000" b="0" i="0" u="none" strike="noStrike">
                        <a:solidFill>
                          <a:srgbClr val="000000"/>
                        </a:solidFill>
                        <a:effectLst/>
                        <a:latin typeface="Calibri" panose="020F0502020204030204" pitchFamily="34" charset="0"/>
                      </a:endParaRPr>
                    </a:p>
                  </a:txBody>
                  <a:tcPr marL="6086" marR="6086" marT="608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6086" marR="6086" marT="6086" marB="0" anchor="b"/>
                </a:tc>
                <a:extLst>
                  <a:ext uri="{0D108BD9-81ED-4DB2-BD59-A6C34878D82A}">
                    <a16:rowId xmlns:a16="http://schemas.microsoft.com/office/drawing/2014/main" val="1191116767"/>
                  </a:ext>
                </a:extLst>
              </a:tr>
              <a:tr h="146059">
                <a:tc>
                  <a:txBody>
                    <a:bodyPr/>
                    <a:lstStyle/>
                    <a:p>
                      <a:pPr algn="l" fontAlgn="b"/>
                      <a:endParaRPr lang="en-US" sz="1000" b="0" i="0" u="none" strike="noStrike">
                        <a:solidFill>
                          <a:srgbClr val="000000"/>
                        </a:solidFill>
                        <a:effectLst/>
                        <a:latin typeface="Calibri" panose="020F0502020204030204" pitchFamily="34" charset="0"/>
                      </a:endParaRPr>
                    </a:p>
                  </a:txBody>
                  <a:tcPr marL="6086" marR="6086" marT="608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6086" marR="6086" marT="6086" marB="0" anchor="b"/>
                </a:tc>
                <a:extLst>
                  <a:ext uri="{0D108BD9-81ED-4DB2-BD59-A6C34878D82A}">
                    <a16:rowId xmlns:a16="http://schemas.microsoft.com/office/drawing/2014/main" val="1117133524"/>
                  </a:ext>
                </a:extLst>
              </a:tr>
              <a:tr h="631160">
                <a:tc gridSpan="2">
                  <a:txBody>
                    <a:bodyPr/>
                    <a:lstStyle/>
                    <a:p>
                      <a:pPr algn="l" fontAlgn="b"/>
                      <a:r>
                        <a:rPr lang="en-US" sz="1000" u="none" strike="noStrike" dirty="0">
                          <a:effectLst/>
                        </a:rPr>
                        <a:t>Answers A, B, and C. Microservices architecture, DevOps, and Cloud migration are three common goals of application modernization</a:t>
                      </a:r>
                      <a:endParaRPr lang="en-US" sz="1000" b="0" i="0" u="none" strike="noStrike" dirty="0">
                        <a:solidFill>
                          <a:srgbClr val="000000"/>
                        </a:solidFill>
                        <a:effectLst/>
                        <a:latin typeface="Calibri" panose="020F0502020204030204" pitchFamily="34" charset="0"/>
                      </a:endParaRPr>
                    </a:p>
                  </a:txBody>
                  <a:tcPr marL="6086" marR="6086" marT="6086" marB="0" anchor="b"/>
                </a:tc>
                <a:tc hMerge="1">
                  <a:txBody>
                    <a:bodyPr/>
                    <a:lstStyle/>
                    <a:p>
                      <a:endParaRPr lang="en-US"/>
                    </a:p>
                  </a:txBody>
                  <a:tcPr/>
                </a:tc>
                <a:extLst>
                  <a:ext uri="{0D108BD9-81ED-4DB2-BD59-A6C34878D82A}">
                    <a16:rowId xmlns:a16="http://schemas.microsoft.com/office/drawing/2014/main" val="322343945"/>
                  </a:ext>
                </a:extLst>
              </a:tr>
            </a:tbl>
          </a:graphicData>
        </a:graphic>
      </p:graphicFrame>
      <p:sp>
        <p:nvSpPr>
          <p:cNvPr id="3" name="TextBox 2">
            <a:extLst>
              <a:ext uri="{FF2B5EF4-FFF2-40B4-BE49-F238E27FC236}">
                <a16:creationId xmlns:a16="http://schemas.microsoft.com/office/drawing/2014/main" id="{B061BD68-8D88-496D-A591-C08E0C4B59BC}"/>
              </a:ext>
            </a:extLst>
          </p:cNvPr>
          <p:cNvSpPr txBox="1"/>
          <p:nvPr/>
        </p:nvSpPr>
        <p:spPr>
          <a:xfrm>
            <a:off x="6369737" y="585926"/>
            <a:ext cx="5730158" cy="369332"/>
          </a:xfrm>
          <a:prstGeom prst="rect">
            <a:avLst/>
          </a:prstGeom>
          <a:noFill/>
        </p:spPr>
        <p:txBody>
          <a:bodyPr wrap="none" rtlCol="0">
            <a:spAutoFit/>
          </a:bodyPr>
          <a:lstStyle/>
          <a:p>
            <a:r>
              <a:rPr lang="en-US" dirty="0"/>
              <a:t>**Portability is not common goal of App Modernization***</a:t>
            </a:r>
          </a:p>
        </p:txBody>
      </p:sp>
    </p:spTree>
    <p:extLst>
      <p:ext uri="{BB962C8B-B14F-4D97-AF65-F5344CB8AC3E}">
        <p14:creationId xmlns:p14="http://schemas.microsoft.com/office/powerpoint/2010/main" val="178801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C4B847-7C41-4C0B-8AE3-FD5B26E3B5C5}"/>
              </a:ext>
            </a:extLst>
          </p:cNvPr>
          <p:cNvPicPr>
            <a:picLocks noChangeAspect="1"/>
          </p:cNvPicPr>
          <p:nvPr/>
        </p:nvPicPr>
        <p:blipFill>
          <a:blip r:embed="rId2"/>
          <a:stretch>
            <a:fillRect/>
          </a:stretch>
        </p:blipFill>
        <p:spPr>
          <a:xfrm>
            <a:off x="244228" y="387744"/>
            <a:ext cx="5121305" cy="4241478"/>
          </a:xfrm>
          <a:prstGeom prst="rect">
            <a:avLst/>
          </a:prstGeom>
        </p:spPr>
      </p:pic>
      <p:pic>
        <p:nvPicPr>
          <p:cNvPr id="3" name="Picture 2">
            <a:extLst>
              <a:ext uri="{FF2B5EF4-FFF2-40B4-BE49-F238E27FC236}">
                <a16:creationId xmlns:a16="http://schemas.microsoft.com/office/drawing/2014/main" id="{E7F18660-E433-4F2B-B56B-08E30A037160}"/>
              </a:ext>
            </a:extLst>
          </p:cNvPr>
          <p:cNvPicPr>
            <a:picLocks noChangeAspect="1"/>
          </p:cNvPicPr>
          <p:nvPr/>
        </p:nvPicPr>
        <p:blipFill>
          <a:blip r:embed="rId3"/>
          <a:stretch>
            <a:fillRect/>
          </a:stretch>
        </p:blipFill>
        <p:spPr>
          <a:xfrm>
            <a:off x="5692913" y="307740"/>
            <a:ext cx="5500667" cy="1540187"/>
          </a:xfrm>
          <a:prstGeom prst="rect">
            <a:avLst/>
          </a:prstGeom>
        </p:spPr>
      </p:pic>
      <p:pic>
        <p:nvPicPr>
          <p:cNvPr id="4" name="Picture 3">
            <a:extLst>
              <a:ext uri="{FF2B5EF4-FFF2-40B4-BE49-F238E27FC236}">
                <a16:creationId xmlns:a16="http://schemas.microsoft.com/office/drawing/2014/main" id="{EF601456-1DCE-402D-8C75-173A6FEFC2DC}"/>
              </a:ext>
            </a:extLst>
          </p:cNvPr>
          <p:cNvPicPr>
            <a:picLocks noChangeAspect="1"/>
          </p:cNvPicPr>
          <p:nvPr/>
        </p:nvPicPr>
        <p:blipFill>
          <a:blip r:embed="rId4"/>
          <a:stretch>
            <a:fillRect/>
          </a:stretch>
        </p:blipFill>
        <p:spPr>
          <a:xfrm>
            <a:off x="5692913" y="1876481"/>
            <a:ext cx="5500667" cy="4509797"/>
          </a:xfrm>
          <a:prstGeom prst="rect">
            <a:avLst/>
          </a:prstGeom>
        </p:spPr>
      </p:pic>
    </p:spTree>
    <p:extLst>
      <p:ext uri="{BB962C8B-B14F-4D97-AF65-F5344CB8AC3E}">
        <p14:creationId xmlns:p14="http://schemas.microsoft.com/office/powerpoint/2010/main" val="2276990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8E5F7F-E966-4874-9132-5EB1A4CE4CAF}"/>
              </a:ext>
            </a:extLst>
          </p:cNvPr>
          <p:cNvPicPr>
            <a:picLocks noChangeAspect="1"/>
          </p:cNvPicPr>
          <p:nvPr/>
        </p:nvPicPr>
        <p:blipFill>
          <a:blip r:embed="rId2"/>
          <a:stretch>
            <a:fillRect/>
          </a:stretch>
        </p:blipFill>
        <p:spPr>
          <a:xfrm>
            <a:off x="115923" y="127446"/>
            <a:ext cx="5362829" cy="3644454"/>
          </a:xfrm>
          <a:prstGeom prst="rect">
            <a:avLst/>
          </a:prstGeom>
        </p:spPr>
      </p:pic>
      <p:pic>
        <p:nvPicPr>
          <p:cNvPr id="5" name="Picture 4">
            <a:extLst>
              <a:ext uri="{FF2B5EF4-FFF2-40B4-BE49-F238E27FC236}">
                <a16:creationId xmlns:a16="http://schemas.microsoft.com/office/drawing/2014/main" id="{8B5BF7DB-1C9E-425F-B552-73E7D19F1504}"/>
              </a:ext>
            </a:extLst>
          </p:cNvPr>
          <p:cNvPicPr>
            <a:picLocks noChangeAspect="1"/>
          </p:cNvPicPr>
          <p:nvPr/>
        </p:nvPicPr>
        <p:blipFill>
          <a:blip r:embed="rId3"/>
          <a:stretch>
            <a:fillRect/>
          </a:stretch>
        </p:blipFill>
        <p:spPr>
          <a:xfrm>
            <a:off x="7096125" y="1"/>
            <a:ext cx="4979952" cy="3762822"/>
          </a:xfrm>
          <a:prstGeom prst="rect">
            <a:avLst/>
          </a:prstGeom>
        </p:spPr>
      </p:pic>
      <p:pic>
        <p:nvPicPr>
          <p:cNvPr id="6" name="Picture 5">
            <a:extLst>
              <a:ext uri="{FF2B5EF4-FFF2-40B4-BE49-F238E27FC236}">
                <a16:creationId xmlns:a16="http://schemas.microsoft.com/office/drawing/2014/main" id="{E3CF7205-A6AA-4DBA-9060-5FBC3B71775F}"/>
              </a:ext>
            </a:extLst>
          </p:cNvPr>
          <p:cNvPicPr>
            <a:picLocks noChangeAspect="1"/>
          </p:cNvPicPr>
          <p:nvPr/>
        </p:nvPicPr>
        <p:blipFill>
          <a:blip r:embed="rId4"/>
          <a:stretch>
            <a:fillRect/>
          </a:stretch>
        </p:blipFill>
        <p:spPr>
          <a:xfrm>
            <a:off x="1" y="3758719"/>
            <a:ext cx="5581650" cy="3099281"/>
          </a:xfrm>
          <a:prstGeom prst="rect">
            <a:avLst/>
          </a:prstGeom>
        </p:spPr>
      </p:pic>
    </p:spTree>
    <p:extLst>
      <p:ext uri="{BB962C8B-B14F-4D97-AF65-F5344CB8AC3E}">
        <p14:creationId xmlns:p14="http://schemas.microsoft.com/office/powerpoint/2010/main" val="3666130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66F8E2-C301-4821-8767-16A4C6124178}"/>
              </a:ext>
            </a:extLst>
          </p:cNvPr>
          <p:cNvPicPr>
            <a:picLocks noChangeAspect="1"/>
          </p:cNvPicPr>
          <p:nvPr/>
        </p:nvPicPr>
        <p:blipFill>
          <a:blip r:embed="rId2"/>
          <a:stretch>
            <a:fillRect/>
          </a:stretch>
        </p:blipFill>
        <p:spPr>
          <a:xfrm>
            <a:off x="133190" y="97110"/>
            <a:ext cx="3696020" cy="1044030"/>
          </a:xfrm>
          <a:prstGeom prst="rect">
            <a:avLst/>
          </a:prstGeom>
          <a:ln>
            <a:solidFill>
              <a:srgbClr val="00B050"/>
            </a:solidFill>
          </a:ln>
        </p:spPr>
      </p:pic>
      <p:pic>
        <p:nvPicPr>
          <p:cNvPr id="7" name="Picture 6">
            <a:extLst>
              <a:ext uri="{FF2B5EF4-FFF2-40B4-BE49-F238E27FC236}">
                <a16:creationId xmlns:a16="http://schemas.microsoft.com/office/drawing/2014/main" id="{D84D93B8-E776-4156-9269-0DBDBA095456}"/>
              </a:ext>
            </a:extLst>
          </p:cNvPr>
          <p:cNvPicPr>
            <a:picLocks noChangeAspect="1"/>
          </p:cNvPicPr>
          <p:nvPr/>
        </p:nvPicPr>
        <p:blipFill>
          <a:blip r:embed="rId3"/>
          <a:stretch>
            <a:fillRect/>
          </a:stretch>
        </p:blipFill>
        <p:spPr>
          <a:xfrm>
            <a:off x="133190" y="1487781"/>
            <a:ext cx="4115157" cy="548688"/>
          </a:xfrm>
          <a:prstGeom prst="rect">
            <a:avLst/>
          </a:prstGeom>
          <a:ln>
            <a:solidFill>
              <a:srgbClr val="00B050"/>
            </a:solidFill>
          </a:ln>
        </p:spPr>
      </p:pic>
      <p:graphicFrame>
        <p:nvGraphicFramePr>
          <p:cNvPr id="8" name="Table 7">
            <a:extLst>
              <a:ext uri="{FF2B5EF4-FFF2-40B4-BE49-F238E27FC236}">
                <a16:creationId xmlns:a16="http://schemas.microsoft.com/office/drawing/2014/main" id="{2E71DF32-AB8B-4F41-B1D9-3F7E151775D6}"/>
              </a:ext>
            </a:extLst>
          </p:cNvPr>
          <p:cNvGraphicFramePr>
            <a:graphicFrameLocks noGrp="1"/>
          </p:cNvGraphicFramePr>
          <p:nvPr>
            <p:extLst>
              <p:ext uri="{D42A27DB-BD31-4B8C-83A1-F6EECF244321}">
                <p14:modId xmlns:p14="http://schemas.microsoft.com/office/powerpoint/2010/main" val="3267370850"/>
              </p:ext>
            </p:extLst>
          </p:nvPr>
        </p:nvGraphicFramePr>
        <p:xfrm>
          <a:off x="133190" y="2294165"/>
          <a:ext cx="5895976" cy="1405436"/>
        </p:xfrm>
        <a:graphic>
          <a:graphicData uri="http://schemas.openxmlformats.org/drawingml/2006/table">
            <a:tbl>
              <a:tblPr>
                <a:tableStyleId>{5C22544A-7EE6-4342-B048-85BDC9FD1C3A}</a:tableStyleId>
              </a:tblPr>
              <a:tblGrid>
                <a:gridCol w="2638425">
                  <a:extLst>
                    <a:ext uri="{9D8B030D-6E8A-4147-A177-3AD203B41FA5}">
                      <a16:colId xmlns:a16="http://schemas.microsoft.com/office/drawing/2014/main" val="3511319557"/>
                    </a:ext>
                  </a:extLst>
                </a:gridCol>
                <a:gridCol w="309563">
                  <a:extLst>
                    <a:ext uri="{9D8B030D-6E8A-4147-A177-3AD203B41FA5}">
                      <a16:colId xmlns:a16="http://schemas.microsoft.com/office/drawing/2014/main" val="60558287"/>
                    </a:ext>
                  </a:extLst>
                </a:gridCol>
                <a:gridCol w="2947988">
                  <a:extLst>
                    <a:ext uri="{9D8B030D-6E8A-4147-A177-3AD203B41FA5}">
                      <a16:colId xmlns:a16="http://schemas.microsoft.com/office/drawing/2014/main" val="3939708716"/>
                    </a:ext>
                  </a:extLst>
                </a:gridCol>
              </a:tblGrid>
              <a:tr h="374788">
                <a:tc gridSpan="3">
                  <a:txBody>
                    <a:bodyPr/>
                    <a:lstStyle/>
                    <a:p>
                      <a:pPr algn="l" fontAlgn="b"/>
                      <a:r>
                        <a:rPr lang="en-US" sz="1000" u="none" strike="noStrike" dirty="0">
                          <a:effectLst/>
                        </a:rPr>
                        <a:t>Which compute option on IBM Cloud offers access to Z technology without requiring the purchase of Z hardware or requiring Z technology specific skills?</a:t>
                      </a:r>
                      <a:endParaRPr lang="en-US" sz="1000" b="0" i="0" u="none" strike="noStrike" dirty="0">
                        <a:solidFill>
                          <a:srgbClr val="000000"/>
                        </a:solidFill>
                        <a:effectLst/>
                        <a:latin typeface="Calibri" panose="020F0502020204030204" pitchFamily="34" charset="0"/>
                      </a:endParaRPr>
                    </a:p>
                  </a:txBody>
                  <a:tcPr marL="6757" marR="6757" marT="6757"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83135368"/>
                  </a:ext>
                </a:extLst>
              </a:tr>
              <a:tr h="162162">
                <a:tc gridSpan="2">
                  <a:txBody>
                    <a:bodyPr/>
                    <a:lstStyle/>
                    <a:p>
                      <a:pPr algn="l" fontAlgn="b"/>
                      <a:endParaRPr lang="en-US" sz="1000" b="0" i="0" u="none" strike="noStrike">
                        <a:solidFill>
                          <a:srgbClr val="000000"/>
                        </a:solidFill>
                        <a:effectLst/>
                        <a:latin typeface="Calibri" panose="020F0502020204030204" pitchFamily="34" charset="0"/>
                      </a:endParaRPr>
                    </a:p>
                  </a:txBody>
                  <a:tcPr marL="6757" marR="6757" marT="6757" marB="0" anchor="b"/>
                </a:tc>
                <a:tc hMerge="1">
                  <a:txBody>
                    <a:bodyPr/>
                    <a:lstStyle/>
                    <a:p>
                      <a:pPr algn="l" fontAlgn="b"/>
                      <a:endParaRPr lang="en-US" sz="1000" b="0" i="0" u="none" strike="noStrike">
                        <a:solidFill>
                          <a:srgbClr val="000000"/>
                        </a:solidFill>
                        <a:effectLst/>
                        <a:latin typeface="Calibri" panose="020F0502020204030204" pitchFamily="34" charset="0"/>
                      </a:endParaRPr>
                    </a:p>
                  </a:txBody>
                  <a:tcPr marL="6757" marR="6757" marT="6757"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6757" marR="6757" marT="6757" marB="0" anchor="b"/>
                </a:tc>
                <a:extLst>
                  <a:ext uri="{0D108BD9-81ED-4DB2-BD59-A6C34878D82A}">
                    <a16:rowId xmlns:a16="http://schemas.microsoft.com/office/drawing/2014/main" val="3373488428"/>
                  </a:ext>
                </a:extLst>
              </a:tr>
              <a:tr h="272844">
                <a:tc gridSpan="3">
                  <a:txBody>
                    <a:bodyPr/>
                    <a:lstStyle/>
                    <a:p>
                      <a:pPr algn="l" fontAlgn="b"/>
                      <a:r>
                        <a:rPr lang="en-US" sz="1000" u="none" strike="noStrike">
                          <a:effectLst/>
                        </a:rPr>
                        <a:t>Resource Groups are used __________________.</a:t>
                      </a:r>
                      <a:endParaRPr lang="en-US" sz="1000" b="0" i="0" u="none" strike="noStrike">
                        <a:solidFill>
                          <a:srgbClr val="000000"/>
                        </a:solidFill>
                        <a:effectLst/>
                        <a:latin typeface="Calibri" panose="020F0502020204030204" pitchFamily="34" charset="0"/>
                      </a:endParaRPr>
                    </a:p>
                  </a:txBody>
                  <a:tcPr marL="6757" marR="6757" marT="6757"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35714123"/>
                  </a:ext>
                </a:extLst>
              </a:tr>
              <a:tr h="284085">
                <a:tc>
                  <a:txBody>
                    <a:bodyPr/>
                    <a:lstStyle/>
                    <a:p>
                      <a:pPr algn="l" fontAlgn="b"/>
                      <a:endParaRPr lang="en-US" sz="1000" b="0" i="0" u="none" strike="noStrike">
                        <a:solidFill>
                          <a:srgbClr val="000000"/>
                        </a:solidFill>
                        <a:effectLst/>
                        <a:latin typeface="Calibri" panose="020F0502020204030204" pitchFamily="34" charset="0"/>
                      </a:endParaRPr>
                    </a:p>
                  </a:txBody>
                  <a:tcPr marL="6757" marR="6757" marT="6757" marB="0" anchor="b"/>
                </a:tc>
                <a:tc gridSpan="2">
                  <a:txBody>
                    <a:bodyPr/>
                    <a:lstStyle/>
                    <a:p>
                      <a:pPr algn="l" fontAlgn="b"/>
                      <a:r>
                        <a:rPr lang="en-US" sz="1000" u="none" strike="noStrike">
                          <a:effectLst/>
                        </a:rPr>
                        <a:t>To provide access to multiple resources at once</a:t>
                      </a:r>
                      <a:endParaRPr lang="en-US" sz="1000" b="0" i="0" u="none" strike="noStrike">
                        <a:solidFill>
                          <a:srgbClr val="000000"/>
                        </a:solidFill>
                        <a:effectLst/>
                        <a:latin typeface="Calibri" panose="020F0502020204030204" pitchFamily="34" charset="0"/>
                      </a:endParaRPr>
                    </a:p>
                  </a:txBody>
                  <a:tcPr marL="6757" marR="6757" marT="6757" marB="0" anchor="b"/>
                </a:tc>
                <a:tc hMerge="1">
                  <a:txBody>
                    <a:bodyPr/>
                    <a:lstStyle/>
                    <a:p>
                      <a:pPr algn="l" fontAlgn="b"/>
                      <a:r>
                        <a:rPr lang="en-US" sz="1000" u="none" strike="noStrike">
                          <a:effectLst/>
                        </a:rPr>
                        <a:t>To provide access to multiple resources at once</a:t>
                      </a:r>
                      <a:endParaRPr lang="en-US" sz="1000" b="0" i="0" u="none" strike="noStrike">
                        <a:solidFill>
                          <a:srgbClr val="000000"/>
                        </a:solidFill>
                        <a:effectLst/>
                        <a:latin typeface="Calibri" panose="020F0502020204030204" pitchFamily="34" charset="0"/>
                      </a:endParaRPr>
                    </a:p>
                  </a:txBody>
                  <a:tcPr marL="6757" marR="6757" marT="6757" marB="0" anchor="b"/>
                </a:tc>
                <a:extLst>
                  <a:ext uri="{0D108BD9-81ED-4DB2-BD59-A6C34878D82A}">
                    <a16:rowId xmlns:a16="http://schemas.microsoft.com/office/drawing/2014/main" val="1351055840"/>
                  </a:ext>
                </a:extLst>
              </a:tr>
              <a:tr h="305067">
                <a:tc>
                  <a:txBody>
                    <a:bodyPr/>
                    <a:lstStyle/>
                    <a:p>
                      <a:pPr algn="l" fontAlgn="b"/>
                      <a:endParaRPr lang="en-US" sz="1000" b="0" i="0" u="none" strike="noStrike">
                        <a:solidFill>
                          <a:srgbClr val="000000"/>
                        </a:solidFill>
                        <a:effectLst/>
                        <a:latin typeface="Calibri" panose="020F0502020204030204" pitchFamily="34" charset="0"/>
                      </a:endParaRPr>
                    </a:p>
                  </a:txBody>
                  <a:tcPr marL="6757" marR="6757" marT="6757" marB="0" anchor="b"/>
                </a:tc>
                <a:tc gridSpan="2">
                  <a:txBody>
                    <a:bodyPr/>
                    <a:lstStyle/>
                    <a:p>
                      <a:pPr algn="l" fontAlgn="b"/>
                      <a:r>
                        <a:rPr lang="en-US" sz="1000" u="none" strike="noStrike" dirty="0">
                          <a:effectLst/>
                        </a:rPr>
                        <a:t>Resource Groups are used to provide access to multiple resources at once.</a:t>
                      </a:r>
                      <a:endParaRPr lang="en-US" sz="1000" b="0" i="0" u="none" strike="noStrike" dirty="0">
                        <a:solidFill>
                          <a:srgbClr val="000000"/>
                        </a:solidFill>
                        <a:effectLst/>
                        <a:latin typeface="Calibri" panose="020F0502020204030204" pitchFamily="34" charset="0"/>
                      </a:endParaRPr>
                    </a:p>
                  </a:txBody>
                  <a:tcPr marL="6757" marR="6757" marT="6757" marB="0" anchor="b"/>
                </a:tc>
                <a:tc hMerge="1">
                  <a:txBody>
                    <a:bodyPr/>
                    <a:lstStyle/>
                    <a:p>
                      <a:pPr algn="l" fontAlgn="b"/>
                      <a:r>
                        <a:rPr lang="en-US" sz="1000" u="none" strike="noStrike" dirty="0">
                          <a:effectLst/>
                        </a:rPr>
                        <a:t>Resource Groups are used to provide access to multiple resources at once.</a:t>
                      </a:r>
                      <a:endParaRPr lang="en-US" sz="1000" b="0" i="1" u="none" strike="noStrike" dirty="0">
                        <a:solidFill>
                          <a:srgbClr val="000000"/>
                        </a:solidFill>
                        <a:effectLst/>
                        <a:latin typeface="Calibri" panose="020F0502020204030204" pitchFamily="34" charset="0"/>
                      </a:endParaRPr>
                    </a:p>
                  </a:txBody>
                  <a:tcPr marL="6757" marR="6757" marT="6757" marB="0" anchor="b"/>
                </a:tc>
                <a:extLst>
                  <a:ext uri="{0D108BD9-81ED-4DB2-BD59-A6C34878D82A}">
                    <a16:rowId xmlns:a16="http://schemas.microsoft.com/office/drawing/2014/main" val="4287592610"/>
                  </a:ext>
                </a:extLst>
              </a:tr>
            </a:tbl>
          </a:graphicData>
        </a:graphic>
      </p:graphicFrame>
      <p:pic>
        <p:nvPicPr>
          <p:cNvPr id="10" name="Picture 9">
            <a:extLst>
              <a:ext uri="{FF2B5EF4-FFF2-40B4-BE49-F238E27FC236}">
                <a16:creationId xmlns:a16="http://schemas.microsoft.com/office/drawing/2014/main" id="{482E846C-B6C7-418D-A7E6-F7B2245B6DC8}"/>
              </a:ext>
            </a:extLst>
          </p:cNvPr>
          <p:cNvPicPr>
            <a:picLocks noChangeAspect="1"/>
          </p:cNvPicPr>
          <p:nvPr/>
        </p:nvPicPr>
        <p:blipFill>
          <a:blip r:embed="rId4"/>
          <a:stretch>
            <a:fillRect/>
          </a:stretch>
        </p:blipFill>
        <p:spPr>
          <a:xfrm>
            <a:off x="161556" y="3831873"/>
            <a:ext cx="2339543" cy="579170"/>
          </a:xfrm>
          <a:prstGeom prst="rect">
            <a:avLst/>
          </a:prstGeom>
          <a:ln>
            <a:solidFill>
              <a:schemeClr val="accent6"/>
            </a:solidFill>
          </a:ln>
        </p:spPr>
      </p:pic>
      <p:pic>
        <p:nvPicPr>
          <p:cNvPr id="12" name="Picture 11">
            <a:extLst>
              <a:ext uri="{FF2B5EF4-FFF2-40B4-BE49-F238E27FC236}">
                <a16:creationId xmlns:a16="http://schemas.microsoft.com/office/drawing/2014/main" id="{4719ECF2-D566-44CB-A50C-DF8DA77C900A}"/>
              </a:ext>
            </a:extLst>
          </p:cNvPr>
          <p:cNvPicPr>
            <a:picLocks noChangeAspect="1"/>
          </p:cNvPicPr>
          <p:nvPr/>
        </p:nvPicPr>
        <p:blipFill>
          <a:blip r:embed="rId5"/>
          <a:stretch>
            <a:fillRect/>
          </a:stretch>
        </p:blipFill>
        <p:spPr>
          <a:xfrm>
            <a:off x="169177" y="4587536"/>
            <a:ext cx="4663844" cy="602032"/>
          </a:xfrm>
          <a:prstGeom prst="rect">
            <a:avLst/>
          </a:prstGeom>
          <a:ln>
            <a:solidFill>
              <a:srgbClr val="00B050"/>
            </a:solidFill>
          </a:ln>
        </p:spPr>
      </p:pic>
      <p:pic>
        <p:nvPicPr>
          <p:cNvPr id="14" name="Picture 13">
            <a:extLst>
              <a:ext uri="{FF2B5EF4-FFF2-40B4-BE49-F238E27FC236}">
                <a16:creationId xmlns:a16="http://schemas.microsoft.com/office/drawing/2014/main" id="{6F10EEED-4B77-4041-BA12-BC1413E8BE88}"/>
              </a:ext>
            </a:extLst>
          </p:cNvPr>
          <p:cNvPicPr>
            <a:picLocks noChangeAspect="1"/>
          </p:cNvPicPr>
          <p:nvPr/>
        </p:nvPicPr>
        <p:blipFill>
          <a:blip r:embed="rId6"/>
          <a:stretch>
            <a:fillRect/>
          </a:stretch>
        </p:blipFill>
        <p:spPr>
          <a:xfrm>
            <a:off x="161556" y="5298978"/>
            <a:ext cx="4176122" cy="586791"/>
          </a:xfrm>
          <a:prstGeom prst="rect">
            <a:avLst/>
          </a:prstGeom>
          <a:ln>
            <a:solidFill>
              <a:srgbClr val="00B050"/>
            </a:solidFill>
          </a:ln>
        </p:spPr>
      </p:pic>
      <p:pic>
        <p:nvPicPr>
          <p:cNvPr id="16" name="Picture 15">
            <a:extLst>
              <a:ext uri="{FF2B5EF4-FFF2-40B4-BE49-F238E27FC236}">
                <a16:creationId xmlns:a16="http://schemas.microsoft.com/office/drawing/2014/main" id="{63A36749-39C1-4C84-ADEF-F6976E39C7FC}"/>
              </a:ext>
            </a:extLst>
          </p:cNvPr>
          <p:cNvPicPr>
            <a:picLocks noChangeAspect="1"/>
          </p:cNvPicPr>
          <p:nvPr/>
        </p:nvPicPr>
        <p:blipFill>
          <a:blip r:embed="rId7"/>
          <a:stretch>
            <a:fillRect/>
          </a:stretch>
        </p:blipFill>
        <p:spPr>
          <a:xfrm>
            <a:off x="161556" y="6082277"/>
            <a:ext cx="6591871" cy="579170"/>
          </a:xfrm>
          <a:prstGeom prst="rect">
            <a:avLst/>
          </a:prstGeom>
          <a:ln>
            <a:solidFill>
              <a:srgbClr val="00B050"/>
            </a:solidFill>
          </a:ln>
        </p:spPr>
      </p:pic>
      <p:pic>
        <p:nvPicPr>
          <p:cNvPr id="18" name="Picture 17">
            <a:extLst>
              <a:ext uri="{FF2B5EF4-FFF2-40B4-BE49-F238E27FC236}">
                <a16:creationId xmlns:a16="http://schemas.microsoft.com/office/drawing/2014/main" id="{EF39BF4E-F46F-43A8-9904-C6A35EEE401B}"/>
              </a:ext>
            </a:extLst>
          </p:cNvPr>
          <p:cNvPicPr>
            <a:picLocks noChangeAspect="1"/>
          </p:cNvPicPr>
          <p:nvPr/>
        </p:nvPicPr>
        <p:blipFill>
          <a:blip r:embed="rId8"/>
          <a:stretch>
            <a:fillRect/>
          </a:stretch>
        </p:blipFill>
        <p:spPr>
          <a:xfrm>
            <a:off x="4337678" y="196553"/>
            <a:ext cx="7628159" cy="353663"/>
          </a:xfrm>
          <a:prstGeom prst="rect">
            <a:avLst/>
          </a:prstGeom>
          <a:ln>
            <a:solidFill>
              <a:srgbClr val="00B050"/>
            </a:solidFill>
          </a:ln>
        </p:spPr>
      </p:pic>
      <p:pic>
        <p:nvPicPr>
          <p:cNvPr id="20" name="Picture 19">
            <a:extLst>
              <a:ext uri="{FF2B5EF4-FFF2-40B4-BE49-F238E27FC236}">
                <a16:creationId xmlns:a16="http://schemas.microsoft.com/office/drawing/2014/main" id="{72EA50BF-6ECE-4DF2-970F-D03D6D48A722}"/>
              </a:ext>
            </a:extLst>
          </p:cNvPr>
          <p:cNvPicPr>
            <a:picLocks noChangeAspect="1"/>
          </p:cNvPicPr>
          <p:nvPr/>
        </p:nvPicPr>
        <p:blipFill>
          <a:blip r:embed="rId9"/>
          <a:stretch>
            <a:fillRect/>
          </a:stretch>
        </p:blipFill>
        <p:spPr>
          <a:xfrm>
            <a:off x="6753427" y="746724"/>
            <a:ext cx="4511431" cy="609653"/>
          </a:xfrm>
          <a:prstGeom prst="rect">
            <a:avLst/>
          </a:prstGeom>
          <a:ln>
            <a:solidFill>
              <a:srgbClr val="00B050"/>
            </a:solidFill>
          </a:ln>
        </p:spPr>
      </p:pic>
      <p:pic>
        <p:nvPicPr>
          <p:cNvPr id="22" name="Picture 21">
            <a:extLst>
              <a:ext uri="{FF2B5EF4-FFF2-40B4-BE49-F238E27FC236}">
                <a16:creationId xmlns:a16="http://schemas.microsoft.com/office/drawing/2014/main" id="{A758B8AC-B10B-4151-8957-E890D7E06DF4}"/>
              </a:ext>
            </a:extLst>
          </p:cNvPr>
          <p:cNvPicPr>
            <a:picLocks noChangeAspect="1"/>
          </p:cNvPicPr>
          <p:nvPr/>
        </p:nvPicPr>
        <p:blipFill>
          <a:blip r:embed="rId10"/>
          <a:stretch>
            <a:fillRect/>
          </a:stretch>
        </p:blipFill>
        <p:spPr>
          <a:xfrm>
            <a:off x="6500403" y="1698011"/>
            <a:ext cx="5387807" cy="548688"/>
          </a:xfrm>
          <a:prstGeom prst="rect">
            <a:avLst/>
          </a:prstGeom>
          <a:ln>
            <a:solidFill>
              <a:srgbClr val="00B050"/>
            </a:solidFill>
          </a:ln>
        </p:spPr>
      </p:pic>
      <p:pic>
        <p:nvPicPr>
          <p:cNvPr id="24" name="Picture 23">
            <a:extLst>
              <a:ext uri="{FF2B5EF4-FFF2-40B4-BE49-F238E27FC236}">
                <a16:creationId xmlns:a16="http://schemas.microsoft.com/office/drawing/2014/main" id="{D4DCD29B-430B-4B9B-9853-D34270F25571}"/>
              </a:ext>
            </a:extLst>
          </p:cNvPr>
          <p:cNvPicPr>
            <a:picLocks noChangeAspect="1"/>
          </p:cNvPicPr>
          <p:nvPr/>
        </p:nvPicPr>
        <p:blipFill>
          <a:blip r:embed="rId11"/>
          <a:stretch>
            <a:fillRect/>
          </a:stretch>
        </p:blipFill>
        <p:spPr>
          <a:xfrm>
            <a:off x="6162836" y="2573092"/>
            <a:ext cx="6012701" cy="563929"/>
          </a:xfrm>
          <a:prstGeom prst="rect">
            <a:avLst/>
          </a:prstGeom>
          <a:ln>
            <a:solidFill>
              <a:srgbClr val="00B050"/>
            </a:solidFill>
          </a:ln>
        </p:spPr>
      </p:pic>
      <p:pic>
        <p:nvPicPr>
          <p:cNvPr id="26" name="Picture 25">
            <a:extLst>
              <a:ext uri="{FF2B5EF4-FFF2-40B4-BE49-F238E27FC236}">
                <a16:creationId xmlns:a16="http://schemas.microsoft.com/office/drawing/2014/main" id="{F22A76E1-7B17-46DC-A748-1CBE6CF4A787}"/>
              </a:ext>
            </a:extLst>
          </p:cNvPr>
          <p:cNvPicPr>
            <a:picLocks noChangeAspect="1"/>
          </p:cNvPicPr>
          <p:nvPr/>
        </p:nvPicPr>
        <p:blipFill>
          <a:blip r:embed="rId12"/>
          <a:stretch>
            <a:fillRect/>
          </a:stretch>
        </p:blipFill>
        <p:spPr>
          <a:xfrm>
            <a:off x="6291608" y="3546098"/>
            <a:ext cx="5646909" cy="571550"/>
          </a:xfrm>
          <a:prstGeom prst="rect">
            <a:avLst/>
          </a:prstGeom>
          <a:ln>
            <a:solidFill>
              <a:schemeClr val="accent6"/>
            </a:solidFill>
          </a:ln>
        </p:spPr>
      </p:pic>
      <p:pic>
        <p:nvPicPr>
          <p:cNvPr id="28" name="Picture 27">
            <a:extLst>
              <a:ext uri="{FF2B5EF4-FFF2-40B4-BE49-F238E27FC236}">
                <a16:creationId xmlns:a16="http://schemas.microsoft.com/office/drawing/2014/main" id="{AA7C9D4B-18C2-469C-9E7D-87B0CC24F9B3}"/>
              </a:ext>
            </a:extLst>
          </p:cNvPr>
          <p:cNvPicPr>
            <a:picLocks noChangeAspect="1"/>
          </p:cNvPicPr>
          <p:nvPr/>
        </p:nvPicPr>
        <p:blipFill>
          <a:blip r:embed="rId12"/>
          <a:stretch>
            <a:fillRect/>
          </a:stretch>
        </p:blipFill>
        <p:spPr>
          <a:xfrm>
            <a:off x="5820437" y="4589923"/>
            <a:ext cx="5646909" cy="571550"/>
          </a:xfrm>
          <a:prstGeom prst="rect">
            <a:avLst/>
          </a:prstGeom>
          <a:ln>
            <a:solidFill>
              <a:schemeClr val="accent6"/>
            </a:solidFill>
          </a:ln>
        </p:spPr>
      </p:pic>
      <p:sp>
        <p:nvSpPr>
          <p:cNvPr id="2" name="TextBox 1">
            <a:extLst>
              <a:ext uri="{FF2B5EF4-FFF2-40B4-BE49-F238E27FC236}">
                <a16:creationId xmlns:a16="http://schemas.microsoft.com/office/drawing/2014/main" id="{0960F2CA-ABCB-4F25-85FD-0431AFB5D627}"/>
              </a:ext>
            </a:extLst>
          </p:cNvPr>
          <p:cNvSpPr txBox="1"/>
          <p:nvPr/>
        </p:nvSpPr>
        <p:spPr>
          <a:xfrm>
            <a:off x="2521789" y="2388426"/>
            <a:ext cx="2211567" cy="369332"/>
          </a:xfrm>
          <a:prstGeom prst="rect">
            <a:avLst/>
          </a:prstGeom>
          <a:noFill/>
        </p:spPr>
        <p:txBody>
          <a:bodyPr wrap="none" rtlCol="0">
            <a:spAutoFit/>
          </a:bodyPr>
          <a:lstStyle/>
          <a:p>
            <a:r>
              <a:rPr lang="en-US" dirty="0"/>
              <a:t>Hyper Protect Service</a:t>
            </a:r>
          </a:p>
        </p:txBody>
      </p:sp>
    </p:spTree>
    <p:extLst>
      <p:ext uri="{BB962C8B-B14F-4D97-AF65-F5344CB8AC3E}">
        <p14:creationId xmlns:p14="http://schemas.microsoft.com/office/powerpoint/2010/main" val="2667767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9CE77-7D27-4466-AEA8-9582A4AD843A}"/>
              </a:ext>
            </a:extLst>
          </p:cNvPr>
          <p:cNvPicPr>
            <a:picLocks noChangeAspect="1"/>
          </p:cNvPicPr>
          <p:nvPr/>
        </p:nvPicPr>
        <p:blipFill>
          <a:blip r:embed="rId2"/>
          <a:stretch>
            <a:fillRect/>
          </a:stretch>
        </p:blipFill>
        <p:spPr>
          <a:xfrm>
            <a:off x="250210" y="66680"/>
            <a:ext cx="2370025" cy="297206"/>
          </a:xfrm>
          <a:prstGeom prst="rect">
            <a:avLst/>
          </a:prstGeom>
        </p:spPr>
      </p:pic>
      <p:pic>
        <p:nvPicPr>
          <p:cNvPr id="5" name="Picture 4">
            <a:extLst>
              <a:ext uri="{FF2B5EF4-FFF2-40B4-BE49-F238E27FC236}">
                <a16:creationId xmlns:a16="http://schemas.microsoft.com/office/drawing/2014/main" id="{260951ED-5D47-4263-9FD4-778BFE813349}"/>
              </a:ext>
            </a:extLst>
          </p:cNvPr>
          <p:cNvPicPr>
            <a:picLocks noChangeAspect="1"/>
          </p:cNvPicPr>
          <p:nvPr/>
        </p:nvPicPr>
        <p:blipFill>
          <a:blip r:embed="rId3"/>
          <a:stretch>
            <a:fillRect/>
          </a:stretch>
        </p:blipFill>
        <p:spPr>
          <a:xfrm>
            <a:off x="172077" y="571254"/>
            <a:ext cx="8580864" cy="548688"/>
          </a:xfrm>
          <a:prstGeom prst="rect">
            <a:avLst/>
          </a:prstGeom>
          <a:ln>
            <a:solidFill>
              <a:srgbClr val="00B050"/>
            </a:solidFill>
          </a:ln>
        </p:spPr>
      </p:pic>
      <p:pic>
        <p:nvPicPr>
          <p:cNvPr id="7" name="Picture 6">
            <a:extLst>
              <a:ext uri="{FF2B5EF4-FFF2-40B4-BE49-F238E27FC236}">
                <a16:creationId xmlns:a16="http://schemas.microsoft.com/office/drawing/2014/main" id="{3EA21473-CF68-4D27-A20C-CC8521EEC6FF}"/>
              </a:ext>
            </a:extLst>
          </p:cNvPr>
          <p:cNvPicPr>
            <a:picLocks noChangeAspect="1"/>
          </p:cNvPicPr>
          <p:nvPr/>
        </p:nvPicPr>
        <p:blipFill>
          <a:blip r:embed="rId4"/>
          <a:stretch>
            <a:fillRect/>
          </a:stretch>
        </p:blipFill>
        <p:spPr>
          <a:xfrm>
            <a:off x="250210" y="1327310"/>
            <a:ext cx="5936494" cy="571550"/>
          </a:xfrm>
          <a:prstGeom prst="rect">
            <a:avLst/>
          </a:prstGeom>
          <a:ln>
            <a:solidFill>
              <a:srgbClr val="00B050"/>
            </a:solidFill>
          </a:ln>
        </p:spPr>
      </p:pic>
      <p:pic>
        <p:nvPicPr>
          <p:cNvPr id="9" name="Picture 8">
            <a:extLst>
              <a:ext uri="{FF2B5EF4-FFF2-40B4-BE49-F238E27FC236}">
                <a16:creationId xmlns:a16="http://schemas.microsoft.com/office/drawing/2014/main" id="{34A3CFE1-6575-485C-A1C7-D131AC107D3B}"/>
              </a:ext>
            </a:extLst>
          </p:cNvPr>
          <p:cNvPicPr>
            <a:picLocks noChangeAspect="1"/>
          </p:cNvPicPr>
          <p:nvPr/>
        </p:nvPicPr>
        <p:blipFill>
          <a:blip r:embed="rId5"/>
          <a:stretch>
            <a:fillRect/>
          </a:stretch>
        </p:blipFill>
        <p:spPr>
          <a:xfrm>
            <a:off x="250210" y="2017018"/>
            <a:ext cx="6119390" cy="586791"/>
          </a:xfrm>
          <a:prstGeom prst="rect">
            <a:avLst/>
          </a:prstGeom>
          <a:ln>
            <a:solidFill>
              <a:srgbClr val="00B050"/>
            </a:solidFill>
          </a:ln>
        </p:spPr>
      </p:pic>
      <p:pic>
        <p:nvPicPr>
          <p:cNvPr id="11" name="Picture 10">
            <a:extLst>
              <a:ext uri="{FF2B5EF4-FFF2-40B4-BE49-F238E27FC236}">
                <a16:creationId xmlns:a16="http://schemas.microsoft.com/office/drawing/2014/main" id="{DA860CB1-8B65-426B-8AAC-46FBBC62B5BB}"/>
              </a:ext>
            </a:extLst>
          </p:cNvPr>
          <p:cNvPicPr>
            <a:picLocks noChangeAspect="1"/>
          </p:cNvPicPr>
          <p:nvPr/>
        </p:nvPicPr>
        <p:blipFill>
          <a:blip r:embed="rId6"/>
          <a:stretch>
            <a:fillRect/>
          </a:stretch>
        </p:blipFill>
        <p:spPr>
          <a:xfrm>
            <a:off x="250210" y="2721967"/>
            <a:ext cx="7110076" cy="594412"/>
          </a:xfrm>
          <a:prstGeom prst="rect">
            <a:avLst/>
          </a:prstGeom>
          <a:ln>
            <a:solidFill>
              <a:srgbClr val="00B050"/>
            </a:solidFill>
          </a:ln>
        </p:spPr>
      </p:pic>
      <p:pic>
        <p:nvPicPr>
          <p:cNvPr id="13" name="Picture 12">
            <a:extLst>
              <a:ext uri="{FF2B5EF4-FFF2-40B4-BE49-F238E27FC236}">
                <a16:creationId xmlns:a16="http://schemas.microsoft.com/office/drawing/2014/main" id="{32BBDCB0-1110-4BAA-B21C-7642E1B5AD99}"/>
              </a:ext>
            </a:extLst>
          </p:cNvPr>
          <p:cNvPicPr>
            <a:picLocks noChangeAspect="1"/>
          </p:cNvPicPr>
          <p:nvPr/>
        </p:nvPicPr>
        <p:blipFill>
          <a:blip r:embed="rId7"/>
          <a:stretch>
            <a:fillRect/>
          </a:stretch>
        </p:blipFill>
        <p:spPr>
          <a:xfrm>
            <a:off x="202549" y="3429000"/>
            <a:ext cx="7292972" cy="541067"/>
          </a:xfrm>
          <a:prstGeom prst="rect">
            <a:avLst/>
          </a:prstGeom>
          <a:ln>
            <a:solidFill>
              <a:srgbClr val="00B050"/>
            </a:solidFill>
          </a:ln>
        </p:spPr>
      </p:pic>
      <p:pic>
        <p:nvPicPr>
          <p:cNvPr id="15" name="Picture 14">
            <a:extLst>
              <a:ext uri="{FF2B5EF4-FFF2-40B4-BE49-F238E27FC236}">
                <a16:creationId xmlns:a16="http://schemas.microsoft.com/office/drawing/2014/main" id="{6BCF05D7-BC9B-404E-B682-A0FCF5F0D9C4}"/>
              </a:ext>
            </a:extLst>
          </p:cNvPr>
          <p:cNvPicPr>
            <a:picLocks noChangeAspect="1"/>
          </p:cNvPicPr>
          <p:nvPr/>
        </p:nvPicPr>
        <p:blipFill>
          <a:blip r:embed="rId8"/>
          <a:stretch>
            <a:fillRect/>
          </a:stretch>
        </p:blipFill>
        <p:spPr>
          <a:xfrm>
            <a:off x="202549" y="4178633"/>
            <a:ext cx="5433531" cy="571550"/>
          </a:xfrm>
          <a:prstGeom prst="rect">
            <a:avLst/>
          </a:prstGeom>
          <a:ln>
            <a:solidFill>
              <a:srgbClr val="00B050"/>
            </a:solidFill>
          </a:ln>
        </p:spPr>
      </p:pic>
      <p:pic>
        <p:nvPicPr>
          <p:cNvPr id="17" name="Picture 16">
            <a:extLst>
              <a:ext uri="{FF2B5EF4-FFF2-40B4-BE49-F238E27FC236}">
                <a16:creationId xmlns:a16="http://schemas.microsoft.com/office/drawing/2014/main" id="{FEFA8AAA-D3CE-4078-8993-09CD9B4CB287}"/>
              </a:ext>
            </a:extLst>
          </p:cNvPr>
          <p:cNvPicPr>
            <a:picLocks noChangeAspect="1"/>
          </p:cNvPicPr>
          <p:nvPr/>
        </p:nvPicPr>
        <p:blipFill>
          <a:blip r:embed="rId9"/>
          <a:stretch>
            <a:fillRect/>
          </a:stretch>
        </p:blipFill>
        <p:spPr>
          <a:xfrm>
            <a:off x="202549" y="4912299"/>
            <a:ext cx="5738357" cy="563929"/>
          </a:xfrm>
          <a:prstGeom prst="rect">
            <a:avLst/>
          </a:prstGeom>
          <a:ln>
            <a:solidFill>
              <a:srgbClr val="00B050"/>
            </a:solidFill>
          </a:ln>
        </p:spPr>
      </p:pic>
      <p:pic>
        <p:nvPicPr>
          <p:cNvPr id="19" name="Picture 18">
            <a:extLst>
              <a:ext uri="{FF2B5EF4-FFF2-40B4-BE49-F238E27FC236}">
                <a16:creationId xmlns:a16="http://schemas.microsoft.com/office/drawing/2014/main" id="{14B06857-5D04-42DD-8601-BECB91DDD2DF}"/>
              </a:ext>
            </a:extLst>
          </p:cNvPr>
          <p:cNvPicPr>
            <a:picLocks noChangeAspect="1"/>
          </p:cNvPicPr>
          <p:nvPr/>
        </p:nvPicPr>
        <p:blipFill>
          <a:blip r:embed="rId10"/>
          <a:stretch>
            <a:fillRect/>
          </a:stretch>
        </p:blipFill>
        <p:spPr>
          <a:xfrm>
            <a:off x="172077" y="5638344"/>
            <a:ext cx="6721422" cy="571550"/>
          </a:xfrm>
          <a:prstGeom prst="rect">
            <a:avLst/>
          </a:prstGeom>
          <a:ln>
            <a:solidFill>
              <a:srgbClr val="00B050"/>
            </a:solidFill>
          </a:ln>
        </p:spPr>
      </p:pic>
      <p:pic>
        <p:nvPicPr>
          <p:cNvPr id="21" name="Picture 20">
            <a:extLst>
              <a:ext uri="{FF2B5EF4-FFF2-40B4-BE49-F238E27FC236}">
                <a16:creationId xmlns:a16="http://schemas.microsoft.com/office/drawing/2014/main" id="{FD333187-F0E7-4F25-927B-B151DD1A6496}"/>
              </a:ext>
            </a:extLst>
          </p:cNvPr>
          <p:cNvPicPr>
            <a:picLocks noChangeAspect="1"/>
          </p:cNvPicPr>
          <p:nvPr/>
        </p:nvPicPr>
        <p:blipFill>
          <a:blip r:embed="rId11"/>
          <a:stretch>
            <a:fillRect/>
          </a:stretch>
        </p:blipFill>
        <p:spPr>
          <a:xfrm>
            <a:off x="8308768" y="1265817"/>
            <a:ext cx="3589331" cy="548688"/>
          </a:xfrm>
          <a:prstGeom prst="rect">
            <a:avLst/>
          </a:prstGeom>
          <a:ln>
            <a:solidFill>
              <a:srgbClr val="00B050"/>
            </a:solidFill>
          </a:ln>
        </p:spPr>
      </p:pic>
      <p:pic>
        <p:nvPicPr>
          <p:cNvPr id="23" name="Picture 22">
            <a:extLst>
              <a:ext uri="{FF2B5EF4-FFF2-40B4-BE49-F238E27FC236}">
                <a16:creationId xmlns:a16="http://schemas.microsoft.com/office/drawing/2014/main" id="{5768FBB8-5627-43F5-9E9C-6804BAF348C5}"/>
              </a:ext>
            </a:extLst>
          </p:cNvPr>
          <p:cNvPicPr>
            <a:picLocks noChangeAspect="1"/>
          </p:cNvPicPr>
          <p:nvPr/>
        </p:nvPicPr>
        <p:blipFill>
          <a:blip r:embed="rId12"/>
          <a:stretch>
            <a:fillRect/>
          </a:stretch>
        </p:blipFill>
        <p:spPr>
          <a:xfrm>
            <a:off x="172077" y="6278830"/>
            <a:ext cx="5601185" cy="579170"/>
          </a:xfrm>
          <a:prstGeom prst="rect">
            <a:avLst/>
          </a:prstGeom>
          <a:ln>
            <a:solidFill>
              <a:srgbClr val="00B050"/>
            </a:solidFill>
          </a:ln>
        </p:spPr>
      </p:pic>
      <p:pic>
        <p:nvPicPr>
          <p:cNvPr id="25" name="Picture 24">
            <a:extLst>
              <a:ext uri="{FF2B5EF4-FFF2-40B4-BE49-F238E27FC236}">
                <a16:creationId xmlns:a16="http://schemas.microsoft.com/office/drawing/2014/main" id="{281BE855-3495-4F2F-95D1-7E1494BE8BFC}"/>
              </a:ext>
            </a:extLst>
          </p:cNvPr>
          <p:cNvPicPr>
            <a:picLocks noChangeAspect="1"/>
          </p:cNvPicPr>
          <p:nvPr/>
        </p:nvPicPr>
        <p:blipFill>
          <a:blip r:embed="rId13"/>
          <a:stretch>
            <a:fillRect/>
          </a:stretch>
        </p:blipFill>
        <p:spPr>
          <a:xfrm>
            <a:off x="6267948" y="4134685"/>
            <a:ext cx="5799323" cy="579170"/>
          </a:xfrm>
          <a:prstGeom prst="rect">
            <a:avLst/>
          </a:prstGeom>
          <a:ln>
            <a:solidFill>
              <a:srgbClr val="00B050"/>
            </a:solidFill>
          </a:ln>
        </p:spPr>
      </p:pic>
      <p:pic>
        <p:nvPicPr>
          <p:cNvPr id="27" name="Picture 26">
            <a:extLst>
              <a:ext uri="{FF2B5EF4-FFF2-40B4-BE49-F238E27FC236}">
                <a16:creationId xmlns:a16="http://schemas.microsoft.com/office/drawing/2014/main" id="{17DE31D9-357B-40A7-8830-0B267ECCF065}"/>
              </a:ext>
            </a:extLst>
          </p:cNvPr>
          <p:cNvPicPr>
            <a:picLocks noChangeAspect="1"/>
          </p:cNvPicPr>
          <p:nvPr/>
        </p:nvPicPr>
        <p:blipFill>
          <a:blip r:embed="rId14"/>
          <a:stretch>
            <a:fillRect/>
          </a:stretch>
        </p:blipFill>
        <p:spPr>
          <a:xfrm>
            <a:off x="8073244" y="4912299"/>
            <a:ext cx="3360711" cy="571550"/>
          </a:xfrm>
          <a:prstGeom prst="rect">
            <a:avLst/>
          </a:prstGeom>
          <a:ln>
            <a:solidFill>
              <a:srgbClr val="00B050"/>
            </a:solidFill>
          </a:ln>
        </p:spPr>
      </p:pic>
    </p:spTree>
    <p:extLst>
      <p:ext uri="{BB962C8B-B14F-4D97-AF65-F5344CB8AC3E}">
        <p14:creationId xmlns:p14="http://schemas.microsoft.com/office/powerpoint/2010/main" val="1980265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42ED51-6C17-4B73-A565-2FB0A0D665E0}"/>
              </a:ext>
            </a:extLst>
          </p:cNvPr>
          <p:cNvSpPr txBox="1"/>
          <p:nvPr/>
        </p:nvSpPr>
        <p:spPr>
          <a:xfrm>
            <a:off x="206406" y="139369"/>
            <a:ext cx="6094520" cy="369332"/>
          </a:xfrm>
          <a:prstGeom prst="rect">
            <a:avLst/>
          </a:prstGeom>
          <a:noFill/>
        </p:spPr>
        <p:txBody>
          <a:bodyPr wrap="square">
            <a:spAutoFit/>
          </a:bodyPr>
          <a:lstStyle/>
          <a:p>
            <a:r>
              <a:rPr lang="en-US" dirty="0"/>
              <a:t>Module 3 Deploying Applications</a:t>
            </a:r>
          </a:p>
        </p:txBody>
      </p:sp>
      <p:pic>
        <p:nvPicPr>
          <p:cNvPr id="7" name="Picture 6">
            <a:extLst>
              <a:ext uri="{FF2B5EF4-FFF2-40B4-BE49-F238E27FC236}">
                <a16:creationId xmlns:a16="http://schemas.microsoft.com/office/drawing/2014/main" id="{DE31B823-AA52-4029-9AC9-77A362671DA7}"/>
              </a:ext>
            </a:extLst>
          </p:cNvPr>
          <p:cNvPicPr>
            <a:picLocks noChangeAspect="1"/>
          </p:cNvPicPr>
          <p:nvPr/>
        </p:nvPicPr>
        <p:blipFill>
          <a:blip r:embed="rId2"/>
          <a:stretch>
            <a:fillRect/>
          </a:stretch>
        </p:blipFill>
        <p:spPr>
          <a:xfrm>
            <a:off x="289744" y="586271"/>
            <a:ext cx="4298052" cy="571550"/>
          </a:xfrm>
          <a:prstGeom prst="rect">
            <a:avLst/>
          </a:prstGeom>
          <a:ln>
            <a:solidFill>
              <a:srgbClr val="00B050"/>
            </a:solidFill>
          </a:ln>
        </p:spPr>
      </p:pic>
      <p:pic>
        <p:nvPicPr>
          <p:cNvPr id="9" name="Picture 8">
            <a:extLst>
              <a:ext uri="{FF2B5EF4-FFF2-40B4-BE49-F238E27FC236}">
                <a16:creationId xmlns:a16="http://schemas.microsoft.com/office/drawing/2014/main" id="{83AD87F4-EB6F-4634-9E4E-CE3D2813B4F7}"/>
              </a:ext>
            </a:extLst>
          </p:cNvPr>
          <p:cNvPicPr>
            <a:picLocks noChangeAspect="1"/>
          </p:cNvPicPr>
          <p:nvPr/>
        </p:nvPicPr>
        <p:blipFill>
          <a:blip r:embed="rId3"/>
          <a:stretch>
            <a:fillRect/>
          </a:stretch>
        </p:blipFill>
        <p:spPr>
          <a:xfrm>
            <a:off x="289744" y="1381100"/>
            <a:ext cx="4351397" cy="571550"/>
          </a:xfrm>
          <a:prstGeom prst="rect">
            <a:avLst/>
          </a:prstGeom>
          <a:ln>
            <a:solidFill>
              <a:srgbClr val="00B050"/>
            </a:solidFill>
          </a:ln>
        </p:spPr>
      </p:pic>
      <p:pic>
        <p:nvPicPr>
          <p:cNvPr id="11" name="Picture 10">
            <a:extLst>
              <a:ext uri="{FF2B5EF4-FFF2-40B4-BE49-F238E27FC236}">
                <a16:creationId xmlns:a16="http://schemas.microsoft.com/office/drawing/2014/main" id="{8D9F56D3-3606-4688-8422-96F5262D9536}"/>
              </a:ext>
            </a:extLst>
          </p:cNvPr>
          <p:cNvPicPr>
            <a:picLocks noChangeAspect="1"/>
          </p:cNvPicPr>
          <p:nvPr/>
        </p:nvPicPr>
        <p:blipFill>
          <a:blip r:embed="rId4"/>
          <a:stretch>
            <a:fillRect/>
          </a:stretch>
        </p:blipFill>
        <p:spPr>
          <a:xfrm>
            <a:off x="289744" y="2118779"/>
            <a:ext cx="3231160" cy="579170"/>
          </a:xfrm>
          <a:prstGeom prst="rect">
            <a:avLst/>
          </a:prstGeom>
          <a:ln>
            <a:solidFill>
              <a:srgbClr val="00B050"/>
            </a:solidFill>
          </a:ln>
        </p:spPr>
      </p:pic>
      <p:pic>
        <p:nvPicPr>
          <p:cNvPr id="13" name="Picture 12">
            <a:extLst>
              <a:ext uri="{FF2B5EF4-FFF2-40B4-BE49-F238E27FC236}">
                <a16:creationId xmlns:a16="http://schemas.microsoft.com/office/drawing/2014/main" id="{3C4EFCB2-7176-4EB7-8845-947DFEA348E3}"/>
              </a:ext>
            </a:extLst>
          </p:cNvPr>
          <p:cNvPicPr>
            <a:picLocks noChangeAspect="1"/>
          </p:cNvPicPr>
          <p:nvPr/>
        </p:nvPicPr>
        <p:blipFill>
          <a:blip r:embed="rId5"/>
          <a:stretch>
            <a:fillRect/>
          </a:stretch>
        </p:blipFill>
        <p:spPr>
          <a:xfrm>
            <a:off x="289744" y="2864078"/>
            <a:ext cx="6774767" cy="381033"/>
          </a:xfrm>
          <a:prstGeom prst="rect">
            <a:avLst/>
          </a:prstGeom>
          <a:ln>
            <a:solidFill>
              <a:srgbClr val="00B050"/>
            </a:solidFill>
          </a:ln>
        </p:spPr>
      </p:pic>
      <p:pic>
        <p:nvPicPr>
          <p:cNvPr id="15" name="Picture 14">
            <a:extLst>
              <a:ext uri="{FF2B5EF4-FFF2-40B4-BE49-F238E27FC236}">
                <a16:creationId xmlns:a16="http://schemas.microsoft.com/office/drawing/2014/main" id="{D6C8C478-78DE-432A-B002-FE1EA6415B32}"/>
              </a:ext>
            </a:extLst>
          </p:cNvPr>
          <p:cNvPicPr>
            <a:picLocks noChangeAspect="1"/>
          </p:cNvPicPr>
          <p:nvPr/>
        </p:nvPicPr>
        <p:blipFill>
          <a:blip r:embed="rId6"/>
          <a:stretch>
            <a:fillRect/>
          </a:stretch>
        </p:blipFill>
        <p:spPr>
          <a:xfrm>
            <a:off x="289744" y="3394473"/>
            <a:ext cx="9670618" cy="762066"/>
          </a:xfrm>
          <a:prstGeom prst="rect">
            <a:avLst/>
          </a:prstGeom>
          <a:ln>
            <a:solidFill>
              <a:srgbClr val="00B050"/>
            </a:solidFill>
          </a:ln>
        </p:spPr>
      </p:pic>
      <p:pic>
        <p:nvPicPr>
          <p:cNvPr id="17" name="Picture 16">
            <a:extLst>
              <a:ext uri="{FF2B5EF4-FFF2-40B4-BE49-F238E27FC236}">
                <a16:creationId xmlns:a16="http://schemas.microsoft.com/office/drawing/2014/main" id="{4198FF0E-30BB-4B70-9F39-80705D96821A}"/>
              </a:ext>
            </a:extLst>
          </p:cNvPr>
          <p:cNvPicPr>
            <a:picLocks noChangeAspect="1"/>
          </p:cNvPicPr>
          <p:nvPr/>
        </p:nvPicPr>
        <p:blipFill>
          <a:blip r:embed="rId7"/>
          <a:stretch>
            <a:fillRect/>
          </a:stretch>
        </p:blipFill>
        <p:spPr>
          <a:xfrm>
            <a:off x="289744" y="4282114"/>
            <a:ext cx="8062659" cy="1318374"/>
          </a:xfrm>
          <a:prstGeom prst="rect">
            <a:avLst/>
          </a:prstGeom>
          <a:ln>
            <a:solidFill>
              <a:srgbClr val="00B050"/>
            </a:solidFill>
          </a:ln>
        </p:spPr>
      </p:pic>
      <p:pic>
        <p:nvPicPr>
          <p:cNvPr id="19" name="Picture 18">
            <a:extLst>
              <a:ext uri="{FF2B5EF4-FFF2-40B4-BE49-F238E27FC236}">
                <a16:creationId xmlns:a16="http://schemas.microsoft.com/office/drawing/2014/main" id="{D359177F-E383-46EC-9E8B-9F430A9FCA78}"/>
              </a:ext>
            </a:extLst>
          </p:cNvPr>
          <p:cNvPicPr>
            <a:picLocks noChangeAspect="1"/>
          </p:cNvPicPr>
          <p:nvPr/>
        </p:nvPicPr>
        <p:blipFill>
          <a:blip r:embed="rId8"/>
          <a:stretch>
            <a:fillRect/>
          </a:stretch>
        </p:blipFill>
        <p:spPr>
          <a:xfrm>
            <a:off x="289744" y="5773090"/>
            <a:ext cx="7780694" cy="594412"/>
          </a:xfrm>
          <a:prstGeom prst="rect">
            <a:avLst/>
          </a:prstGeom>
          <a:ln>
            <a:solidFill>
              <a:srgbClr val="00B050"/>
            </a:solidFill>
          </a:ln>
        </p:spPr>
      </p:pic>
      <p:pic>
        <p:nvPicPr>
          <p:cNvPr id="21" name="Picture 20">
            <a:extLst>
              <a:ext uri="{FF2B5EF4-FFF2-40B4-BE49-F238E27FC236}">
                <a16:creationId xmlns:a16="http://schemas.microsoft.com/office/drawing/2014/main" id="{5A834160-CCE0-44B4-9A42-0286EF24E2BB}"/>
              </a:ext>
            </a:extLst>
          </p:cNvPr>
          <p:cNvPicPr>
            <a:picLocks noChangeAspect="1"/>
          </p:cNvPicPr>
          <p:nvPr/>
        </p:nvPicPr>
        <p:blipFill>
          <a:blip r:embed="rId9"/>
          <a:stretch>
            <a:fillRect/>
          </a:stretch>
        </p:blipFill>
        <p:spPr>
          <a:xfrm>
            <a:off x="4829175" y="61927"/>
            <a:ext cx="7362825" cy="893547"/>
          </a:xfrm>
          <a:prstGeom prst="rect">
            <a:avLst/>
          </a:prstGeom>
          <a:ln>
            <a:solidFill>
              <a:srgbClr val="00B050"/>
            </a:solidFill>
          </a:ln>
        </p:spPr>
      </p:pic>
      <p:pic>
        <p:nvPicPr>
          <p:cNvPr id="23" name="Picture 22">
            <a:extLst>
              <a:ext uri="{FF2B5EF4-FFF2-40B4-BE49-F238E27FC236}">
                <a16:creationId xmlns:a16="http://schemas.microsoft.com/office/drawing/2014/main" id="{F9895D2E-923D-4D64-A97E-1434D34DA33C}"/>
              </a:ext>
            </a:extLst>
          </p:cNvPr>
          <p:cNvPicPr>
            <a:picLocks noChangeAspect="1"/>
          </p:cNvPicPr>
          <p:nvPr/>
        </p:nvPicPr>
        <p:blipFill>
          <a:blip r:embed="rId10"/>
          <a:stretch>
            <a:fillRect/>
          </a:stretch>
        </p:blipFill>
        <p:spPr>
          <a:xfrm>
            <a:off x="4829175" y="1104836"/>
            <a:ext cx="6210838" cy="396274"/>
          </a:xfrm>
          <a:prstGeom prst="rect">
            <a:avLst/>
          </a:prstGeom>
          <a:ln>
            <a:solidFill>
              <a:srgbClr val="00B050"/>
            </a:solidFill>
          </a:ln>
        </p:spPr>
      </p:pic>
      <p:pic>
        <p:nvPicPr>
          <p:cNvPr id="25" name="Picture 24">
            <a:extLst>
              <a:ext uri="{FF2B5EF4-FFF2-40B4-BE49-F238E27FC236}">
                <a16:creationId xmlns:a16="http://schemas.microsoft.com/office/drawing/2014/main" id="{99597CE1-3FD5-46BC-91BB-B93BFBEBDBA8}"/>
              </a:ext>
            </a:extLst>
          </p:cNvPr>
          <p:cNvPicPr>
            <a:picLocks noChangeAspect="1"/>
          </p:cNvPicPr>
          <p:nvPr/>
        </p:nvPicPr>
        <p:blipFill>
          <a:blip r:embed="rId11"/>
          <a:stretch>
            <a:fillRect/>
          </a:stretch>
        </p:blipFill>
        <p:spPr>
          <a:xfrm>
            <a:off x="4829175" y="1663595"/>
            <a:ext cx="2972058" cy="533446"/>
          </a:xfrm>
          <a:prstGeom prst="rect">
            <a:avLst/>
          </a:prstGeom>
          <a:ln>
            <a:solidFill>
              <a:srgbClr val="00B050"/>
            </a:solidFill>
          </a:ln>
        </p:spPr>
      </p:pic>
      <p:sp>
        <p:nvSpPr>
          <p:cNvPr id="2" name="TextBox 1">
            <a:extLst>
              <a:ext uri="{FF2B5EF4-FFF2-40B4-BE49-F238E27FC236}">
                <a16:creationId xmlns:a16="http://schemas.microsoft.com/office/drawing/2014/main" id="{D1F379ED-092B-4F1B-9641-268CF58FCFFA}"/>
              </a:ext>
            </a:extLst>
          </p:cNvPr>
          <p:cNvSpPr txBox="1"/>
          <p:nvPr/>
        </p:nvSpPr>
        <p:spPr>
          <a:xfrm>
            <a:off x="7865615" y="1717489"/>
            <a:ext cx="2177199" cy="369332"/>
          </a:xfrm>
          <a:prstGeom prst="rect">
            <a:avLst/>
          </a:prstGeom>
          <a:noFill/>
        </p:spPr>
        <p:txBody>
          <a:bodyPr wrap="none" rtlCol="0">
            <a:spAutoFit/>
          </a:bodyPr>
          <a:lstStyle/>
          <a:p>
            <a:r>
              <a:rPr lang="en-US" dirty="0"/>
              <a:t>OKD  not an acronym</a:t>
            </a:r>
          </a:p>
        </p:txBody>
      </p:sp>
    </p:spTree>
    <p:extLst>
      <p:ext uri="{BB962C8B-B14F-4D97-AF65-F5344CB8AC3E}">
        <p14:creationId xmlns:p14="http://schemas.microsoft.com/office/powerpoint/2010/main" val="1181925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8D434B-D321-4E5B-9ECC-EC553730EAC2}"/>
              </a:ext>
            </a:extLst>
          </p:cNvPr>
          <p:cNvSpPr txBox="1"/>
          <p:nvPr/>
        </p:nvSpPr>
        <p:spPr>
          <a:xfrm>
            <a:off x="65103" y="0"/>
            <a:ext cx="6096000" cy="369332"/>
          </a:xfrm>
          <a:prstGeom prst="rect">
            <a:avLst/>
          </a:prstGeom>
          <a:noFill/>
        </p:spPr>
        <p:txBody>
          <a:bodyPr wrap="square">
            <a:spAutoFit/>
          </a:bodyPr>
          <a:lstStyle/>
          <a:p>
            <a:r>
              <a:rPr lang="en-US" dirty="0"/>
              <a:t>Module 4 Services on IBM Cloud</a:t>
            </a:r>
          </a:p>
        </p:txBody>
      </p:sp>
      <p:pic>
        <p:nvPicPr>
          <p:cNvPr id="5" name="Picture 4">
            <a:extLst>
              <a:ext uri="{FF2B5EF4-FFF2-40B4-BE49-F238E27FC236}">
                <a16:creationId xmlns:a16="http://schemas.microsoft.com/office/drawing/2014/main" id="{2A8229C9-A5D1-46DE-99BE-5FB09C6A84EF}"/>
              </a:ext>
            </a:extLst>
          </p:cNvPr>
          <p:cNvPicPr>
            <a:picLocks noChangeAspect="1"/>
          </p:cNvPicPr>
          <p:nvPr/>
        </p:nvPicPr>
        <p:blipFill>
          <a:blip r:embed="rId2"/>
          <a:stretch>
            <a:fillRect/>
          </a:stretch>
        </p:blipFill>
        <p:spPr>
          <a:xfrm>
            <a:off x="167403" y="558148"/>
            <a:ext cx="5456393" cy="388654"/>
          </a:xfrm>
          <a:prstGeom prst="rect">
            <a:avLst/>
          </a:prstGeom>
          <a:ln>
            <a:solidFill>
              <a:srgbClr val="00B050"/>
            </a:solidFill>
          </a:ln>
        </p:spPr>
      </p:pic>
      <p:pic>
        <p:nvPicPr>
          <p:cNvPr id="7" name="Picture 6">
            <a:extLst>
              <a:ext uri="{FF2B5EF4-FFF2-40B4-BE49-F238E27FC236}">
                <a16:creationId xmlns:a16="http://schemas.microsoft.com/office/drawing/2014/main" id="{32A7E3BB-F891-44C2-986D-D47BADA7B925}"/>
              </a:ext>
            </a:extLst>
          </p:cNvPr>
          <p:cNvPicPr>
            <a:picLocks noChangeAspect="1"/>
          </p:cNvPicPr>
          <p:nvPr/>
        </p:nvPicPr>
        <p:blipFill>
          <a:blip r:embed="rId3"/>
          <a:stretch>
            <a:fillRect/>
          </a:stretch>
        </p:blipFill>
        <p:spPr>
          <a:xfrm>
            <a:off x="167403" y="1135618"/>
            <a:ext cx="7110076" cy="586791"/>
          </a:xfrm>
          <a:prstGeom prst="rect">
            <a:avLst/>
          </a:prstGeom>
          <a:ln>
            <a:solidFill>
              <a:srgbClr val="00B050"/>
            </a:solidFill>
          </a:ln>
        </p:spPr>
      </p:pic>
      <p:pic>
        <p:nvPicPr>
          <p:cNvPr id="9" name="Picture 8">
            <a:extLst>
              <a:ext uri="{FF2B5EF4-FFF2-40B4-BE49-F238E27FC236}">
                <a16:creationId xmlns:a16="http://schemas.microsoft.com/office/drawing/2014/main" id="{4F72C003-4579-406E-8545-94441FB390F2}"/>
              </a:ext>
            </a:extLst>
          </p:cNvPr>
          <p:cNvPicPr>
            <a:picLocks noChangeAspect="1"/>
          </p:cNvPicPr>
          <p:nvPr/>
        </p:nvPicPr>
        <p:blipFill>
          <a:blip r:embed="rId4"/>
          <a:stretch>
            <a:fillRect/>
          </a:stretch>
        </p:blipFill>
        <p:spPr>
          <a:xfrm>
            <a:off x="167403" y="1911225"/>
            <a:ext cx="5936494" cy="541067"/>
          </a:xfrm>
          <a:prstGeom prst="rect">
            <a:avLst/>
          </a:prstGeom>
          <a:ln>
            <a:solidFill>
              <a:srgbClr val="00B050"/>
            </a:solidFill>
          </a:ln>
        </p:spPr>
      </p:pic>
      <p:pic>
        <p:nvPicPr>
          <p:cNvPr id="11" name="Picture 10">
            <a:extLst>
              <a:ext uri="{FF2B5EF4-FFF2-40B4-BE49-F238E27FC236}">
                <a16:creationId xmlns:a16="http://schemas.microsoft.com/office/drawing/2014/main" id="{E4061C39-21FE-4507-8DC7-1D5A7D71A9FF}"/>
              </a:ext>
            </a:extLst>
          </p:cNvPr>
          <p:cNvPicPr>
            <a:picLocks noChangeAspect="1"/>
          </p:cNvPicPr>
          <p:nvPr/>
        </p:nvPicPr>
        <p:blipFill>
          <a:blip r:embed="rId5"/>
          <a:stretch>
            <a:fillRect/>
          </a:stretch>
        </p:blipFill>
        <p:spPr>
          <a:xfrm>
            <a:off x="167403" y="2641108"/>
            <a:ext cx="5082980" cy="548688"/>
          </a:xfrm>
          <a:prstGeom prst="rect">
            <a:avLst/>
          </a:prstGeom>
          <a:ln>
            <a:solidFill>
              <a:srgbClr val="00B050"/>
            </a:solidFill>
          </a:ln>
        </p:spPr>
      </p:pic>
      <p:pic>
        <p:nvPicPr>
          <p:cNvPr id="13" name="Picture 12">
            <a:extLst>
              <a:ext uri="{FF2B5EF4-FFF2-40B4-BE49-F238E27FC236}">
                <a16:creationId xmlns:a16="http://schemas.microsoft.com/office/drawing/2014/main" id="{6F0738B3-93E6-4D25-AC71-52DAC6645F7B}"/>
              </a:ext>
            </a:extLst>
          </p:cNvPr>
          <p:cNvPicPr>
            <a:picLocks noChangeAspect="1"/>
          </p:cNvPicPr>
          <p:nvPr/>
        </p:nvPicPr>
        <p:blipFill>
          <a:blip r:embed="rId6"/>
          <a:stretch>
            <a:fillRect/>
          </a:stretch>
        </p:blipFill>
        <p:spPr>
          <a:xfrm>
            <a:off x="167403" y="3378612"/>
            <a:ext cx="6401355" cy="563929"/>
          </a:xfrm>
          <a:prstGeom prst="rect">
            <a:avLst/>
          </a:prstGeom>
          <a:ln>
            <a:solidFill>
              <a:srgbClr val="00B050"/>
            </a:solidFill>
          </a:ln>
        </p:spPr>
      </p:pic>
      <p:pic>
        <p:nvPicPr>
          <p:cNvPr id="15" name="Picture 14">
            <a:extLst>
              <a:ext uri="{FF2B5EF4-FFF2-40B4-BE49-F238E27FC236}">
                <a16:creationId xmlns:a16="http://schemas.microsoft.com/office/drawing/2014/main" id="{4C62CB87-E9E2-4C05-BC1D-72AAF0716D32}"/>
              </a:ext>
            </a:extLst>
          </p:cNvPr>
          <p:cNvPicPr>
            <a:picLocks noChangeAspect="1"/>
          </p:cNvPicPr>
          <p:nvPr/>
        </p:nvPicPr>
        <p:blipFill>
          <a:blip r:embed="rId7"/>
          <a:stretch>
            <a:fillRect/>
          </a:stretch>
        </p:blipFill>
        <p:spPr>
          <a:xfrm>
            <a:off x="167403" y="4131357"/>
            <a:ext cx="3688400" cy="556308"/>
          </a:xfrm>
          <a:prstGeom prst="rect">
            <a:avLst/>
          </a:prstGeom>
          <a:ln>
            <a:solidFill>
              <a:srgbClr val="00B050"/>
            </a:solidFill>
          </a:ln>
        </p:spPr>
      </p:pic>
      <p:pic>
        <p:nvPicPr>
          <p:cNvPr id="17" name="Picture 16">
            <a:extLst>
              <a:ext uri="{FF2B5EF4-FFF2-40B4-BE49-F238E27FC236}">
                <a16:creationId xmlns:a16="http://schemas.microsoft.com/office/drawing/2014/main" id="{55B775EA-7309-4B0A-A346-3F214B2A405A}"/>
              </a:ext>
            </a:extLst>
          </p:cNvPr>
          <p:cNvPicPr>
            <a:picLocks noChangeAspect="1"/>
          </p:cNvPicPr>
          <p:nvPr/>
        </p:nvPicPr>
        <p:blipFill>
          <a:blip r:embed="rId8"/>
          <a:stretch>
            <a:fillRect/>
          </a:stretch>
        </p:blipFill>
        <p:spPr>
          <a:xfrm>
            <a:off x="167403" y="4886006"/>
            <a:ext cx="4099915" cy="556308"/>
          </a:xfrm>
          <a:prstGeom prst="rect">
            <a:avLst/>
          </a:prstGeom>
          <a:ln>
            <a:solidFill>
              <a:srgbClr val="00B050"/>
            </a:solidFill>
          </a:ln>
        </p:spPr>
      </p:pic>
      <p:pic>
        <p:nvPicPr>
          <p:cNvPr id="19" name="Picture 18">
            <a:extLst>
              <a:ext uri="{FF2B5EF4-FFF2-40B4-BE49-F238E27FC236}">
                <a16:creationId xmlns:a16="http://schemas.microsoft.com/office/drawing/2014/main" id="{33E99BE8-34A3-4633-8D73-FAC38448380E}"/>
              </a:ext>
            </a:extLst>
          </p:cNvPr>
          <p:cNvPicPr>
            <a:picLocks noChangeAspect="1"/>
          </p:cNvPicPr>
          <p:nvPr/>
        </p:nvPicPr>
        <p:blipFill>
          <a:blip r:embed="rId9"/>
          <a:stretch>
            <a:fillRect/>
          </a:stretch>
        </p:blipFill>
        <p:spPr>
          <a:xfrm>
            <a:off x="167403" y="5530190"/>
            <a:ext cx="2629128" cy="579170"/>
          </a:xfrm>
          <a:prstGeom prst="rect">
            <a:avLst/>
          </a:prstGeom>
          <a:ln>
            <a:solidFill>
              <a:srgbClr val="00B050"/>
            </a:solidFill>
          </a:ln>
        </p:spPr>
      </p:pic>
      <p:pic>
        <p:nvPicPr>
          <p:cNvPr id="21" name="Picture 20">
            <a:extLst>
              <a:ext uri="{FF2B5EF4-FFF2-40B4-BE49-F238E27FC236}">
                <a16:creationId xmlns:a16="http://schemas.microsoft.com/office/drawing/2014/main" id="{1D08D771-04ED-4363-A7D7-E6F73C7CE05F}"/>
              </a:ext>
            </a:extLst>
          </p:cNvPr>
          <p:cNvPicPr>
            <a:picLocks noChangeAspect="1"/>
          </p:cNvPicPr>
          <p:nvPr/>
        </p:nvPicPr>
        <p:blipFill>
          <a:blip r:embed="rId10"/>
          <a:stretch>
            <a:fillRect/>
          </a:stretch>
        </p:blipFill>
        <p:spPr>
          <a:xfrm>
            <a:off x="98817" y="6292335"/>
            <a:ext cx="5524979" cy="381033"/>
          </a:xfrm>
          <a:prstGeom prst="rect">
            <a:avLst/>
          </a:prstGeom>
          <a:ln>
            <a:solidFill>
              <a:srgbClr val="00B050"/>
            </a:solidFill>
          </a:ln>
        </p:spPr>
      </p:pic>
      <p:pic>
        <p:nvPicPr>
          <p:cNvPr id="23" name="Picture 22">
            <a:extLst>
              <a:ext uri="{FF2B5EF4-FFF2-40B4-BE49-F238E27FC236}">
                <a16:creationId xmlns:a16="http://schemas.microsoft.com/office/drawing/2014/main" id="{CB34E36E-D7BB-4D06-A52B-E2521C54E2DA}"/>
              </a:ext>
            </a:extLst>
          </p:cNvPr>
          <p:cNvPicPr>
            <a:picLocks noChangeAspect="1"/>
          </p:cNvPicPr>
          <p:nvPr/>
        </p:nvPicPr>
        <p:blipFill>
          <a:blip r:embed="rId11"/>
          <a:stretch>
            <a:fillRect/>
          </a:stretch>
        </p:blipFill>
        <p:spPr>
          <a:xfrm>
            <a:off x="6004275" y="2629677"/>
            <a:ext cx="6020322" cy="571550"/>
          </a:xfrm>
          <a:prstGeom prst="rect">
            <a:avLst/>
          </a:prstGeom>
          <a:ln>
            <a:solidFill>
              <a:srgbClr val="00B050"/>
            </a:solidFill>
          </a:ln>
        </p:spPr>
      </p:pic>
      <p:pic>
        <p:nvPicPr>
          <p:cNvPr id="25" name="Picture 24">
            <a:extLst>
              <a:ext uri="{FF2B5EF4-FFF2-40B4-BE49-F238E27FC236}">
                <a16:creationId xmlns:a16="http://schemas.microsoft.com/office/drawing/2014/main" id="{73298F99-91F7-4044-8103-0D828AAB17C4}"/>
              </a:ext>
            </a:extLst>
          </p:cNvPr>
          <p:cNvPicPr>
            <a:picLocks noChangeAspect="1"/>
          </p:cNvPicPr>
          <p:nvPr/>
        </p:nvPicPr>
        <p:blipFill>
          <a:blip r:embed="rId12"/>
          <a:stretch>
            <a:fillRect/>
          </a:stretch>
        </p:blipFill>
        <p:spPr>
          <a:xfrm>
            <a:off x="8065622" y="466692"/>
            <a:ext cx="3414056" cy="762066"/>
          </a:xfrm>
          <a:prstGeom prst="rect">
            <a:avLst/>
          </a:prstGeom>
          <a:ln>
            <a:solidFill>
              <a:srgbClr val="00B050"/>
            </a:solidFill>
          </a:ln>
        </p:spPr>
      </p:pic>
      <p:pic>
        <p:nvPicPr>
          <p:cNvPr id="27" name="Picture 26">
            <a:extLst>
              <a:ext uri="{FF2B5EF4-FFF2-40B4-BE49-F238E27FC236}">
                <a16:creationId xmlns:a16="http://schemas.microsoft.com/office/drawing/2014/main" id="{98A73394-76D0-4952-83BB-65CAB276D7E3}"/>
              </a:ext>
            </a:extLst>
          </p:cNvPr>
          <p:cNvPicPr>
            <a:picLocks noChangeAspect="1"/>
          </p:cNvPicPr>
          <p:nvPr/>
        </p:nvPicPr>
        <p:blipFill>
          <a:blip r:embed="rId13"/>
          <a:stretch>
            <a:fillRect/>
          </a:stretch>
        </p:blipFill>
        <p:spPr>
          <a:xfrm>
            <a:off x="7817969" y="3498766"/>
            <a:ext cx="3490262" cy="563929"/>
          </a:xfrm>
          <a:prstGeom prst="rect">
            <a:avLst/>
          </a:prstGeom>
          <a:ln>
            <a:solidFill>
              <a:srgbClr val="00B050"/>
            </a:solidFill>
          </a:ln>
        </p:spPr>
      </p:pic>
    </p:spTree>
    <p:extLst>
      <p:ext uri="{BB962C8B-B14F-4D97-AF65-F5344CB8AC3E}">
        <p14:creationId xmlns:p14="http://schemas.microsoft.com/office/powerpoint/2010/main" val="1682665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A22EEF-DB07-42A0-A074-435456D679A0}"/>
              </a:ext>
            </a:extLst>
          </p:cNvPr>
          <p:cNvPicPr>
            <a:picLocks noChangeAspect="1"/>
          </p:cNvPicPr>
          <p:nvPr/>
        </p:nvPicPr>
        <p:blipFill>
          <a:blip r:embed="rId2"/>
          <a:stretch>
            <a:fillRect/>
          </a:stretch>
        </p:blipFill>
        <p:spPr>
          <a:xfrm>
            <a:off x="147606" y="131877"/>
            <a:ext cx="6919560" cy="6248942"/>
          </a:xfrm>
          <a:prstGeom prst="rect">
            <a:avLst/>
          </a:prstGeom>
          <a:ln>
            <a:solidFill>
              <a:srgbClr val="00B050"/>
            </a:solidFill>
          </a:ln>
        </p:spPr>
      </p:pic>
      <p:sp>
        <p:nvSpPr>
          <p:cNvPr id="5" name="TextBox 4">
            <a:extLst>
              <a:ext uri="{FF2B5EF4-FFF2-40B4-BE49-F238E27FC236}">
                <a16:creationId xmlns:a16="http://schemas.microsoft.com/office/drawing/2014/main" id="{5AE34353-CF3E-431A-953F-512459668A07}"/>
              </a:ext>
            </a:extLst>
          </p:cNvPr>
          <p:cNvSpPr txBox="1"/>
          <p:nvPr/>
        </p:nvSpPr>
        <p:spPr>
          <a:xfrm>
            <a:off x="11157752" y="5588779"/>
            <a:ext cx="815174" cy="923330"/>
          </a:xfrm>
          <a:prstGeom prst="rect">
            <a:avLst/>
          </a:prstGeom>
          <a:noFill/>
        </p:spPr>
        <p:txBody>
          <a:bodyPr wrap="square">
            <a:spAutoFit/>
          </a:bodyPr>
          <a:lstStyle/>
          <a:p>
            <a:pPr marL="342900" indent="-342900">
              <a:buAutoNum type="arabicPeriod"/>
            </a:pPr>
            <a:r>
              <a:rPr lang="en-US" dirty="0"/>
              <a:t>B </a:t>
            </a:r>
          </a:p>
          <a:p>
            <a:pPr marL="342900" indent="-342900">
              <a:buAutoNum type="arabicPeriod" startAt="2"/>
            </a:pPr>
            <a:r>
              <a:rPr lang="en-US" dirty="0"/>
              <a:t>B </a:t>
            </a:r>
          </a:p>
          <a:p>
            <a:pPr marL="342900" indent="-342900">
              <a:buAutoNum type="arabicPeriod" startAt="2"/>
            </a:pPr>
            <a:r>
              <a:rPr lang="en-US" dirty="0"/>
              <a:t>D</a:t>
            </a:r>
          </a:p>
        </p:txBody>
      </p:sp>
      <p:sp>
        <p:nvSpPr>
          <p:cNvPr id="2" name="TextBox 1">
            <a:extLst>
              <a:ext uri="{FF2B5EF4-FFF2-40B4-BE49-F238E27FC236}">
                <a16:creationId xmlns:a16="http://schemas.microsoft.com/office/drawing/2014/main" id="{A6B2DD4C-A4D2-4133-82EF-5957AA37F337}"/>
              </a:ext>
            </a:extLst>
          </p:cNvPr>
          <p:cNvSpPr txBox="1"/>
          <p:nvPr/>
        </p:nvSpPr>
        <p:spPr>
          <a:xfrm>
            <a:off x="8158579" y="1873188"/>
            <a:ext cx="1778564" cy="646331"/>
          </a:xfrm>
          <a:prstGeom prst="rect">
            <a:avLst/>
          </a:prstGeom>
          <a:noFill/>
        </p:spPr>
        <p:txBody>
          <a:bodyPr wrap="none" rtlCol="0">
            <a:spAutoFit/>
          </a:bodyPr>
          <a:lstStyle/>
          <a:p>
            <a:r>
              <a:rPr lang="en-US" dirty="0"/>
              <a:t>Service Models:  </a:t>
            </a:r>
          </a:p>
          <a:p>
            <a:r>
              <a:rPr lang="en-US" dirty="0"/>
              <a:t>IaaS, PaaS, SaaS</a:t>
            </a:r>
          </a:p>
        </p:txBody>
      </p:sp>
    </p:spTree>
    <p:extLst>
      <p:ext uri="{BB962C8B-B14F-4D97-AF65-F5344CB8AC3E}">
        <p14:creationId xmlns:p14="http://schemas.microsoft.com/office/powerpoint/2010/main" val="6058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39395F-AA78-4F3D-B73C-9AEE4D493C52}"/>
              </a:ext>
            </a:extLst>
          </p:cNvPr>
          <p:cNvSpPr txBox="1"/>
          <p:nvPr/>
        </p:nvSpPr>
        <p:spPr>
          <a:xfrm>
            <a:off x="4660777" y="152400"/>
            <a:ext cx="1291379" cy="369332"/>
          </a:xfrm>
          <a:prstGeom prst="rect">
            <a:avLst/>
          </a:prstGeom>
          <a:noFill/>
        </p:spPr>
        <p:txBody>
          <a:bodyPr wrap="none" rtlCol="0">
            <a:spAutoFit/>
          </a:bodyPr>
          <a:lstStyle/>
          <a:p>
            <a:r>
              <a:rPr lang="en-US" dirty="0"/>
              <a:t>12 question</a:t>
            </a:r>
          </a:p>
        </p:txBody>
      </p:sp>
      <p:pic>
        <p:nvPicPr>
          <p:cNvPr id="6" name="Picture 5">
            <a:extLst>
              <a:ext uri="{FF2B5EF4-FFF2-40B4-BE49-F238E27FC236}">
                <a16:creationId xmlns:a16="http://schemas.microsoft.com/office/drawing/2014/main" id="{50C2D4BA-8F5F-4528-9005-52FC65ADA177}"/>
              </a:ext>
            </a:extLst>
          </p:cNvPr>
          <p:cNvPicPr>
            <a:picLocks noChangeAspect="1"/>
          </p:cNvPicPr>
          <p:nvPr/>
        </p:nvPicPr>
        <p:blipFill>
          <a:blip r:embed="rId2"/>
          <a:stretch>
            <a:fillRect/>
          </a:stretch>
        </p:blipFill>
        <p:spPr>
          <a:xfrm>
            <a:off x="256916" y="152400"/>
            <a:ext cx="5982218" cy="6378493"/>
          </a:xfrm>
          <a:prstGeom prst="rect">
            <a:avLst/>
          </a:prstGeom>
          <a:ln>
            <a:solidFill>
              <a:srgbClr val="00B050"/>
            </a:solidFill>
          </a:ln>
        </p:spPr>
      </p:pic>
      <p:sp>
        <p:nvSpPr>
          <p:cNvPr id="8" name="TextBox 7">
            <a:extLst>
              <a:ext uri="{FF2B5EF4-FFF2-40B4-BE49-F238E27FC236}">
                <a16:creationId xmlns:a16="http://schemas.microsoft.com/office/drawing/2014/main" id="{078A9FCC-3377-47BE-81BA-7BC92C51D6B6}"/>
              </a:ext>
            </a:extLst>
          </p:cNvPr>
          <p:cNvSpPr txBox="1"/>
          <p:nvPr/>
        </p:nvSpPr>
        <p:spPr>
          <a:xfrm>
            <a:off x="10968620" y="5730821"/>
            <a:ext cx="1049432" cy="923330"/>
          </a:xfrm>
          <a:prstGeom prst="rect">
            <a:avLst/>
          </a:prstGeom>
          <a:noFill/>
        </p:spPr>
        <p:txBody>
          <a:bodyPr wrap="square">
            <a:spAutoFit/>
          </a:bodyPr>
          <a:lstStyle/>
          <a:p>
            <a:r>
              <a:rPr lang="pt-BR" dirty="0"/>
              <a:t>4. A </a:t>
            </a:r>
          </a:p>
          <a:p>
            <a:r>
              <a:rPr lang="pt-BR" dirty="0"/>
              <a:t>5. B </a:t>
            </a:r>
          </a:p>
          <a:p>
            <a:r>
              <a:rPr lang="pt-BR" dirty="0"/>
              <a:t>6. D</a:t>
            </a:r>
            <a:endParaRPr lang="en-US" dirty="0"/>
          </a:p>
        </p:txBody>
      </p:sp>
      <p:sp>
        <p:nvSpPr>
          <p:cNvPr id="2" name="TextBox 1">
            <a:extLst>
              <a:ext uri="{FF2B5EF4-FFF2-40B4-BE49-F238E27FC236}">
                <a16:creationId xmlns:a16="http://schemas.microsoft.com/office/drawing/2014/main" id="{B872028F-A2D2-4DB4-9C06-AA5DDF0F51E2}"/>
              </a:ext>
            </a:extLst>
          </p:cNvPr>
          <p:cNvSpPr txBox="1"/>
          <p:nvPr/>
        </p:nvSpPr>
        <p:spPr>
          <a:xfrm>
            <a:off x="6516210" y="914400"/>
            <a:ext cx="1209627" cy="369332"/>
          </a:xfrm>
          <a:prstGeom prst="rect">
            <a:avLst/>
          </a:prstGeom>
          <a:noFill/>
        </p:spPr>
        <p:txBody>
          <a:bodyPr wrap="none" rtlCol="0">
            <a:spAutoFit/>
          </a:bodyPr>
          <a:lstStyle/>
          <a:p>
            <a:r>
              <a:rPr lang="en-US" dirty="0"/>
              <a:t>Not always</a:t>
            </a:r>
          </a:p>
        </p:txBody>
      </p:sp>
      <p:sp>
        <p:nvSpPr>
          <p:cNvPr id="3" name="TextBox 2">
            <a:extLst>
              <a:ext uri="{FF2B5EF4-FFF2-40B4-BE49-F238E27FC236}">
                <a16:creationId xmlns:a16="http://schemas.microsoft.com/office/drawing/2014/main" id="{022AC134-4C40-4944-85C3-FA25609FA952}"/>
              </a:ext>
            </a:extLst>
          </p:cNvPr>
          <p:cNvSpPr txBox="1"/>
          <p:nvPr/>
        </p:nvSpPr>
        <p:spPr>
          <a:xfrm>
            <a:off x="6525087" y="443883"/>
            <a:ext cx="3147721" cy="369332"/>
          </a:xfrm>
          <a:prstGeom prst="rect">
            <a:avLst/>
          </a:prstGeom>
          <a:noFill/>
        </p:spPr>
        <p:txBody>
          <a:bodyPr wrap="none" rtlCol="0">
            <a:spAutoFit/>
          </a:bodyPr>
          <a:lstStyle/>
          <a:p>
            <a:r>
              <a:rPr lang="en-US" dirty="0"/>
              <a:t>Certainly can reduce dev time* </a:t>
            </a:r>
          </a:p>
        </p:txBody>
      </p:sp>
      <p:sp>
        <p:nvSpPr>
          <p:cNvPr id="7" name="TextBox 6">
            <a:extLst>
              <a:ext uri="{FF2B5EF4-FFF2-40B4-BE49-F238E27FC236}">
                <a16:creationId xmlns:a16="http://schemas.microsoft.com/office/drawing/2014/main" id="{9ABC18E8-4249-4F0B-9CE2-1A91FA372CB6}"/>
              </a:ext>
            </a:extLst>
          </p:cNvPr>
          <p:cNvSpPr txBox="1"/>
          <p:nvPr/>
        </p:nvSpPr>
        <p:spPr>
          <a:xfrm>
            <a:off x="6516209" y="1384917"/>
            <a:ext cx="1209627" cy="369332"/>
          </a:xfrm>
          <a:prstGeom prst="rect">
            <a:avLst/>
          </a:prstGeom>
          <a:noFill/>
        </p:spPr>
        <p:txBody>
          <a:bodyPr wrap="none" rtlCol="0">
            <a:spAutoFit/>
          </a:bodyPr>
          <a:lstStyle/>
          <a:p>
            <a:r>
              <a:rPr lang="en-US" dirty="0"/>
              <a:t>Not always</a:t>
            </a:r>
          </a:p>
        </p:txBody>
      </p:sp>
      <p:sp>
        <p:nvSpPr>
          <p:cNvPr id="9" name="TextBox 8">
            <a:extLst>
              <a:ext uri="{FF2B5EF4-FFF2-40B4-BE49-F238E27FC236}">
                <a16:creationId xmlns:a16="http://schemas.microsoft.com/office/drawing/2014/main" id="{1C6BC4E1-4100-4050-83D0-2517F8D7CB15}"/>
              </a:ext>
            </a:extLst>
          </p:cNvPr>
          <p:cNvSpPr txBox="1"/>
          <p:nvPr/>
        </p:nvSpPr>
        <p:spPr>
          <a:xfrm>
            <a:off x="6516208" y="1855434"/>
            <a:ext cx="1087862" cy="369332"/>
          </a:xfrm>
          <a:prstGeom prst="rect">
            <a:avLst/>
          </a:prstGeom>
          <a:noFill/>
        </p:spPr>
        <p:txBody>
          <a:bodyPr wrap="none" rtlCol="0">
            <a:spAutoFit/>
          </a:bodyPr>
          <a:lstStyle/>
          <a:p>
            <a:r>
              <a:rPr lang="en-US" dirty="0"/>
              <a:t>Unknown</a:t>
            </a:r>
          </a:p>
        </p:txBody>
      </p:sp>
      <p:sp>
        <p:nvSpPr>
          <p:cNvPr id="5" name="TextBox 4">
            <a:extLst>
              <a:ext uri="{FF2B5EF4-FFF2-40B4-BE49-F238E27FC236}">
                <a16:creationId xmlns:a16="http://schemas.microsoft.com/office/drawing/2014/main" id="{900D5D32-64A5-4EC4-8716-28DDE084A8EB}"/>
              </a:ext>
            </a:extLst>
          </p:cNvPr>
          <p:cNvSpPr txBox="1"/>
          <p:nvPr/>
        </p:nvSpPr>
        <p:spPr>
          <a:xfrm>
            <a:off x="6516208" y="2982897"/>
            <a:ext cx="5331972" cy="2031325"/>
          </a:xfrm>
          <a:prstGeom prst="rect">
            <a:avLst/>
          </a:prstGeom>
          <a:noFill/>
        </p:spPr>
        <p:txBody>
          <a:bodyPr wrap="none" rtlCol="0">
            <a:spAutoFit/>
          </a:bodyPr>
          <a:lstStyle/>
          <a:p>
            <a:r>
              <a:rPr lang="en-US" dirty="0"/>
              <a:t>SaaS  for Disaster Recovery – maybe for single machine</a:t>
            </a:r>
          </a:p>
          <a:p>
            <a:endParaRPr lang="en-US" dirty="0"/>
          </a:p>
          <a:p>
            <a:r>
              <a:rPr lang="en-US" dirty="0"/>
              <a:t>Yes, </a:t>
            </a:r>
          </a:p>
          <a:p>
            <a:endParaRPr lang="en-US" dirty="0"/>
          </a:p>
          <a:p>
            <a:r>
              <a:rPr lang="en-US" dirty="0"/>
              <a:t>No SaaS  not sure</a:t>
            </a:r>
          </a:p>
          <a:p>
            <a:endParaRPr lang="en-US" dirty="0"/>
          </a:p>
          <a:p>
            <a:r>
              <a:rPr lang="en-US" dirty="0"/>
              <a:t>No</a:t>
            </a:r>
          </a:p>
        </p:txBody>
      </p:sp>
      <p:sp>
        <p:nvSpPr>
          <p:cNvPr id="10" name="TextBox 9">
            <a:extLst>
              <a:ext uri="{FF2B5EF4-FFF2-40B4-BE49-F238E27FC236}">
                <a16:creationId xmlns:a16="http://schemas.microsoft.com/office/drawing/2014/main" id="{48FF603B-3270-4DA6-989A-A2E784D06224}"/>
              </a:ext>
            </a:extLst>
          </p:cNvPr>
          <p:cNvSpPr txBox="1"/>
          <p:nvPr/>
        </p:nvSpPr>
        <p:spPr>
          <a:xfrm>
            <a:off x="6436311" y="5282214"/>
            <a:ext cx="512641" cy="1200329"/>
          </a:xfrm>
          <a:prstGeom prst="rect">
            <a:avLst/>
          </a:prstGeom>
          <a:noFill/>
        </p:spPr>
        <p:txBody>
          <a:bodyPr wrap="none" rtlCol="0">
            <a:spAutoFit/>
          </a:bodyPr>
          <a:lstStyle/>
          <a:p>
            <a:r>
              <a:rPr lang="en-US" dirty="0"/>
              <a:t>NO</a:t>
            </a:r>
          </a:p>
          <a:p>
            <a:r>
              <a:rPr lang="en-US" dirty="0"/>
              <a:t>NO</a:t>
            </a:r>
          </a:p>
          <a:p>
            <a:r>
              <a:rPr lang="en-US" dirty="0"/>
              <a:t>NO</a:t>
            </a:r>
            <a:br>
              <a:rPr lang="en-US" dirty="0"/>
            </a:br>
            <a:r>
              <a:rPr lang="en-US" dirty="0"/>
              <a:t>YES</a:t>
            </a:r>
          </a:p>
        </p:txBody>
      </p:sp>
    </p:spTree>
    <p:extLst>
      <p:ext uri="{BB962C8B-B14F-4D97-AF65-F5344CB8AC3E}">
        <p14:creationId xmlns:p14="http://schemas.microsoft.com/office/powerpoint/2010/main" val="2028125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B0F1BC-549F-4083-A74C-702EDAA26D4D}"/>
              </a:ext>
            </a:extLst>
          </p:cNvPr>
          <p:cNvPicPr>
            <a:picLocks noChangeAspect="1"/>
          </p:cNvPicPr>
          <p:nvPr/>
        </p:nvPicPr>
        <p:blipFill>
          <a:blip r:embed="rId2"/>
          <a:stretch>
            <a:fillRect/>
          </a:stretch>
        </p:blipFill>
        <p:spPr>
          <a:xfrm>
            <a:off x="184137" y="77401"/>
            <a:ext cx="5982218" cy="6401355"/>
          </a:xfrm>
          <a:prstGeom prst="rect">
            <a:avLst/>
          </a:prstGeom>
          <a:ln>
            <a:solidFill>
              <a:srgbClr val="00B050"/>
            </a:solidFill>
          </a:ln>
        </p:spPr>
      </p:pic>
      <p:sp>
        <p:nvSpPr>
          <p:cNvPr id="6" name="TextBox 5">
            <a:extLst>
              <a:ext uri="{FF2B5EF4-FFF2-40B4-BE49-F238E27FC236}">
                <a16:creationId xmlns:a16="http://schemas.microsoft.com/office/drawing/2014/main" id="{9DBB59C3-F491-4801-92CF-1E44BDB53EF9}"/>
              </a:ext>
            </a:extLst>
          </p:cNvPr>
          <p:cNvSpPr txBox="1"/>
          <p:nvPr/>
        </p:nvSpPr>
        <p:spPr>
          <a:xfrm>
            <a:off x="11140735" y="5758471"/>
            <a:ext cx="1578005" cy="923330"/>
          </a:xfrm>
          <a:prstGeom prst="rect">
            <a:avLst/>
          </a:prstGeom>
          <a:noFill/>
        </p:spPr>
        <p:txBody>
          <a:bodyPr wrap="square">
            <a:spAutoFit/>
          </a:bodyPr>
          <a:lstStyle/>
          <a:p>
            <a:r>
              <a:rPr lang="pl-PL" dirty="0"/>
              <a:t>7. C </a:t>
            </a:r>
            <a:endParaRPr lang="en-US" dirty="0"/>
          </a:p>
          <a:p>
            <a:r>
              <a:rPr lang="pl-PL" dirty="0"/>
              <a:t>8. C </a:t>
            </a:r>
            <a:endParaRPr lang="en-US" dirty="0"/>
          </a:p>
          <a:p>
            <a:r>
              <a:rPr lang="pl-PL" dirty="0"/>
              <a:t>9. B</a:t>
            </a:r>
            <a:endParaRPr lang="en-US" dirty="0"/>
          </a:p>
        </p:txBody>
      </p:sp>
      <p:sp>
        <p:nvSpPr>
          <p:cNvPr id="2" name="TextBox 1">
            <a:extLst>
              <a:ext uri="{FF2B5EF4-FFF2-40B4-BE49-F238E27FC236}">
                <a16:creationId xmlns:a16="http://schemas.microsoft.com/office/drawing/2014/main" id="{D83407D6-2B33-4E51-920D-E224B2BFD102}"/>
              </a:ext>
            </a:extLst>
          </p:cNvPr>
          <p:cNvSpPr txBox="1"/>
          <p:nvPr/>
        </p:nvSpPr>
        <p:spPr>
          <a:xfrm>
            <a:off x="6418555" y="1305017"/>
            <a:ext cx="512641" cy="369332"/>
          </a:xfrm>
          <a:prstGeom prst="rect">
            <a:avLst/>
          </a:prstGeom>
          <a:noFill/>
        </p:spPr>
        <p:txBody>
          <a:bodyPr wrap="none" rtlCol="0">
            <a:spAutoFit/>
          </a:bodyPr>
          <a:lstStyle/>
          <a:p>
            <a:r>
              <a:rPr lang="en-US" dirty="0"/>
              <a:t>YES</a:t>
            </a:r>
          </a:p>
        </p:txBody>
      </p:sp>
      <p:sp>
        <p:nvSpPr>
          <p:cNvPr id="4" name="TextBox 3">
            <a:extLst>
              <a:ext uri="{FF2B5EF4-FFF2-40B4-BE49-F238E27FC236}">
                <a16:creationId xmlns:a16="http://schemas.microsoft.com/office/drawing/2014/main" id="{8F794A96-6515-4CAF-8FB0-A7EE9F068664}"/>
              </a:ext>
            </a:extLst>
          </p:cNvPr>
          <p:cNvSpPr txBox="1"/>
          <p:nvPr/>
        </p:nvSpPr>
        <p:spPr>
          <a:xfrm>
            <a:off x="6267635" y="2618913"/>
            <a:ext cx="512641" cy="1200329"/>
          </a:xfrm>
          <a:prstGeom prst="rect">
            <a:avLst/>
          </a:prstGeom>
          <a:noFill/>
        </p:spPr>
        <p:txBody>
          <a:bodyPr wrap="none" rtlCol="0">
            <a:spAutoFit/>
          </a:bodyPr>
          <a:lstStyle/>
          <a:p>
            <a:r>
              <a:rPr lang="en-US" dirty="0"/>
              <a:t>NO</a:t>
            </a:r>
          </a:p>
          <a:p>
            <a:r>
              <a:rPr lang="en-US" dirty="0"/>
              <a:t>NO</a:t>
            </a:r>
          </a:p>
          <a:p>
            <a:r>
              <a:rPr lang="en-US" dirty="0"/>
              <a:t>YES</a:t>
            </a:r>
          </a:p>
          <a:p>
            <a:r>
              <a:rPr lang="en-US" dirty="0"/>
              <a:t>NO</a:t>
            </a:r>
          </a:p>
        </p:txBody>
      </p:sp>
      <p:sp>
        <p:nvSpPr>
          <p:cNvPr id="5" name="TextBox 4">
            <a:extLst>
              <a:ext uri="{FF2B5EF4-FFF2-40B4-BE49-F238E27FC236}">
                <a16:creationId xmlns:a16="http://schemas.microsoft.com/office/drawing/2014/main" id="{ABDB4E84-E5C9-43AF-9314-31A691485074}"/>
              </a:ext>
            </a:extLst>
          </p:cNvPr>
          <p:cNvSpPr txBox="1"/>
          <p:nvPr/>
        </p:nvSpPr>
        <p:spPr>
          <a:xfrm>
            <a:off x="6418555" y="4500979"/>
            <a:ext cx="6127960" cy="1754326"/>
          </a:xfrm>
          <a:prstGeom prst="rect">
            <a:avLst/>
          </a:prstGeom>
          <a:noFill/>
        </p:spPr>
        <p:txBody>
          <a:bodyPr wrap="none" rtlCol="0">
            <a:spAutoFit/>
          </a:bodyPr>
          <a:lstStyle/>
          <a:p>
            <a:r>
              <a:rPr lang="en-US" dirty="0"/>
              <a:t>This is just Hybrid</a:t>
            </a:r>
          </a:p>
          <a:p>
            <a:r>
              <a:rPr lang="en-US" dirty="0"/>
              <a:t>*Best of Cloud Models (</a:t>
            </a:r>
            <a:r>
              <a:rPr lang="en-US" dirty="0" err="1"/>
              <a:t>Multicloud</a:t>
            </a:r>
            <a:r>
              <a:rPr lang="en-US" dirty="0"/>
              <a:t>) and many service providers</a:t>
            </a:r>
          </a:p>
          <a:p>
            <a:r>
              <a:rPr lang="en-US" dirty="0"/>
              <a:t>They really like this definition</a:t>
            </a:r>
          </a:p>
          <a:p>
            <a:r>
              <a:rPr lang="en-US" dirty="0"/>
              <a:t>This is just a Cloud Native architecture</a:t>
            </a:r>
          </a:p>
          <a:p>
            <a:endParaRPr lang="en-US" dirty="0"/>
          </a:p>
          <a:p>
            <a:r>
              <a:rPr lang="en-US" dirty="0"/>
              <a:t>SaaS or </a:t>
            </a:r>
            <a:r>
              <a:rPr lang="en-US" dirty="0" err="1"/>
              <a:t>Paas</a:t>
            </a:r>
            <a:endParaRPr lang="en-US" dirty="0"/>
          </a:p>
        </p:txBody>
      </p:sp>
    </p:spTree>
    <p:extLst>
      <p:ext uri="{BB962C8B-B14F-4D97-AF65-F5344CB8AC3E}">
        <p14:creationId xmlns:p14="http://schemas.microsoft.com/office/powerpoint/2010/main" val="3485142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6D6B28-BA84-4A84-827D-93CC5422E6EE}"/>
              </a:ext>
            </a:extLst>
          </p:cNvPr>
          <p:cNvPicPr>
            <a:picLocks noChangeAspect="1"/>
          </p:cNvPicPr>
          <p:nvPr/>
        </p:nvPicPr>
        <p:blipFill>
          <a:blip r:embed="rId2"/>
          <a:stretch>
            <a:fillRect/>
          </a:stretch>
        </p:blipFill>
        <p:spPr>
          <a:xfrm>
            <a:off x="234946" y="239168"/>
            <a:ext cx="5928874" cy="5380186"/>
          </a:xfrm>
          <a:prstGeom prst="rect">
            <a:avLst/>
          </a:prstGeom>
          <a:ln>
            <a:solidFill>
              <a:srgbClr val="00B050"/>
            </a:solidFill>
          </a:ln>
        </p:spPr>
      </p:pic>
      <p:sp>
        <p:nvSpPr>
          <p:cNvPr id="7" name="TextBox 6">
            <a:extLst>
              <a:ext uri="{FF2B5EF4-FFF2-40B4-BE49-F238E27FC236}">
                <a16:creationId xmlns:a16="http://schemas.microsoft.com/office/drawing/2014/main" id="{238039EC-83E0-4A38-9A6B-08890E0FCF28}"/>
              </a:ext>
            </a:extLst>
          </p:cNvPr>
          <p:cNvSpPr txBox="1"/>
          <p:nvPr/>
        </p:nvSpPr>
        <p:spPr>
          <a:xfrm>
            <a:off x="11078776" y="5742103"/>
            <a:ext cx="1340529" cy="923330"/>
          </a:xfrm>
          <a:prstGeom prst="rect">
            <a:avLst/>
          </a:prstGeom>
          <a:noFill/>
        </p:spPr>
        <p:txBody>
          <a:bodyPr wrap="square">
            <a:spAutoFit/>
          </a:bodyPr>
          <a:lstStyle/>
          <a:p>
            <a:r>
              <a:rPr lang="en-US" dirty="0"/>
              <a:t>10. C </a:t>
            </a:r>
          </a:p>
          <a:p>
            <a:r>
              <a:rPr lang="en-US" dirty="0"/>
              <a:t>11. D </a:t>
            </a:r>
          </a:p>
          <a:p>
            <a:r>
              <a:rPr lang="en-US" dirty="0"/>
              <a:t>12. A </a:t>
            </a:r>
          </a:p>
        </p:txBody>
      </p:sp>
      <p:sp>
        <p:nvSpPr>
          <p:cNvPr id="2" name="TextBox 1">
            <a:extLst>
              <a:ext uri="{FF2B5EF4-FFF2-40B4-BE49-F238E27FC236}">
                <a16:creationId xmlns:a16="http://schemas.microsoft.com/office/drawing/2014/main" id="{0D685590-2AF2-4F3A-86FC-40B175F328C4}"/>
              </a:ext>
            </a:extLst>
          </p:cNvPr>
          <p:cNvSpPr txBox="1"/>
          <p:nvPr/>
        </p:nvSpPr>
        <p:spPr>
          <a:xfrm>
            <a:off x="6163820" y="1251751"/>
            <a:ext cx="636072" cy="369332"/>
          </a:xfrm>
          <a:prstGeom prst="rect">
            <a:avLst/>
          </a:prstGeom>
          <a:noFill/>
        </p:spPr>
        <p:txBody>
          <a:bodyPr wrap="none" rtlCol="0">
            <a:spAutoFit/>
          </a:bodyPr>
          <a:lstStyle/>
          <a:p>
            <a:r>
              <a:rPr lang="en-US" dirty="0"/>
              <a:t>BEST</a:t>
            </a:r>
          </a:p>
        </p:txBody>
      </p:sp>
      <p:sp>
        <p:nvSpPr>
          <p:cNvPr id="4" name="TextBox 3">
            <a:extLst>
              <a:ext uri="{FF2B5EF4-FFF2-40B4-BE49-F238E27FC236}">
                <a16:creationId xmlns:a16="http://schemas.microsoft.com/office/drawing/2014/main" id="{46AFEE7F-031D-47EE-81F1-B0763F89EAAA}"/>
              </a:ext>
            </a:extLst>
          </p:cNvPr>
          <p:cNvSpPr txBox="1"/>
          <p:nvPr/>
        </p:nvSpPr>
        <p:spPr>
          <a:xfrm>
            <a:off x="4733367" y="3313590"/>
            <a:ext cx="3138167" cy="369332"/>
          </a:xfrm>
          <a:prstGeom prst="rect">
            <a:avLst/>
          </a:prstGeom>
          <a:noFill/>
        </p:spPr>
        <p:txBody>
          <a:bodyPr wrap="none" rtlCol="0">
            <a:spAutoFit/>
          </a:bodyPr>
          <a:lstStyle/>
          <a:p>
            <a:r>
              <a:rPr lang="en-US" dirty="0"/>
              <a:t>Didn’t know, this is best answer</a:t>
            </a:r>
          </a:p>
        </p:txBody>
      </p:sp>
      <p:sp>
        <p:nvSpPr>
          <p:cNvPr id="5" name="TextBox 4">
            <a:extLst>
              <a:ext uri="{FF2B5EF4-FFF2-40B4-BE49-F238E27FC236}">
                <a16:creationId xmlns:a16="http://schemas.microsoft.com/office/drawing/2014/main" id="{7DCA9A50-A0A4-4010-BD20-7F0383B870FC}"/>
              </a:ext>
            </a:extLst>
          </p:cNvPr>
          <p:cNvSpPr txBox="1"/>
          <p:nvPr/>
        </p:nvSpPr>
        <p:spPr>
          <a:xfrm>
            <a:off x="4714043" y="4465468"/>
            <a:ext cx="2067233" cy="369332"/>
          </a:xfrm>
          <a:prstGeom prst="rect">
            <a:avLst/>
          </a:prstGeom>
          <a:noFill/>
        </p:spPr>
        <p:txBody>
          <a:bodyPr wrap="none" rtlCol="0">
            <a:spAutoFit/>
          </a:bodyPr>
          <a:lstStyle/>
          <a:p>
            <a:r>
              <a:rPr lang="en-US" dirty="0"/>
              <a:t>A is the best answer</a:t>
            </a:r>
          </a:p>
        </p:txBody>
      </p:sp>
    </p:spTree>
    <p:extLst>
      <p:ext uri="{BB962C8B-B14F-4D97-AF65-F5344CB8AC3E}">
        <p14:creationId xmlns:p14="http://schemas.microsoft.com/office/powerpoint/2010/main" val="1829878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EDF4FD-1C1A-4E4B-92E7-5BFF8FA2E593}"/>
              </a:ext>
            </a:extLst>
          </p:cNvPr>
          <p:cNvPicPr>
            <a:picLocks noChangeAspect="1"/>
          </p:cNvPicPr>
          <p:nvPr/>
        </p:nvPicPr>
        <p:blipFill>
          <a:blip r:embed="rId2"/>
          <a:stretch>
            <a:fillRect/>
          </a:stretch>
        </p:blipFill>
        <p:spPr>
          <a:xfrm>
            <a:off x="0" y="0"/>
            <a:ext cx="6005971" cy="4479864"/>
          </a:xfrm>
          <a:prstGeom prst="rect">
            <a:avLst/>
          </a:prstGeom>
        </p:spPr>
      </p:pic>
      <p:pic>
        <p:nvPicPr>
          <p:cNvPr id="5" name="Picture 4">
            <a:extLst>
              <a:ext uri="{FF2B5EF4-FFF2-40B4-BE49-F238E27FC236}">
                <a16:creationId xmlns:a16="http://schemas.microsoft.com/office/drawing/2014/main" id="{BF0EEF9B-8328-4C55-A691-DDC2579B40D2}"/>
              </a:ext>
            </a:extLst>
          </p:cNvPr>
          <p:cNvPicPr>
            <a:picLocks noChangeAspect="1"/>
          </p:cNvPicPr>
          <p:nvPr/>
        </p:nvPicPr>
        <p:blipFill>
          <a:blip r:embed="rId3"/>
          <a:stretch>
            <a:fillRect/>
          </a:stretch>
        </p:blipFill>
        <p:spPr>
          <a:xfrm>
            <a:off x="6096000" y="0"/>
            <a:ext cx="6045378" cy="5941979"/>
          </a:xfrm>
          <a:prstGeom prst="rect">
            <a:avLst/>
          </a:prstGeom>
        </p:spPr>
      </p:pic>
      <p:sp>
        <p:nvSpPr>
          <p:cNvPr id="7" name="TextBox 6">
            <a:extLst>
              <a:ext uri="{FF2B5EF4-FFF2-40B4-BE49-F238E27FC236}">
                <a16:creationId xmlns:a16="http://schemas.microsoft.com/office/drawing/2014/main" id="{31075DE1-9BBB-4D5D-9DF5-B354374EE1D7}"/>
              </a:ext>
            </a:extLst>
          </p:cNvPr>
          <p:cNvSpPr txBox="1"/>
          <p:nvPr/>
        </p:nvSpPr>
        <p:spPr>
          <a:xfrm>
            <a:off x="50622" y="4789477"/>
            <a:ext cx="6094520" cy="923330"/>
          </a:xfrm>
          <a:prstGeom prst="rect">
            <a:avLst/>
          </a:prstGeom>
          <a:noFill/>
        </p:spPr>
        <p:txBody>
          <a:bodyPr wrap="square">
            <a:spAutoFit/>
          </a:bodyPr>
          <a:lstStyle/>
          <a:p>
            <a:r>
              <a:rPr lang="en-US" dirty="0">
                <a:hlinkClick r:id="rId4"/>
              </a:rPr>
              <a:t>Introduction to Cloud | Free Courses in Data Science, AI, Cloud Computing, Containers, Kubernetes, Blockchain and more. (cognitiveclass.ai)</a:t>
            </a:r>
            <a:endParaRPr lang="en-US" dirty="0"/>
          </a:p>
        </p:txBody>
      </p:sp>
      <p:sp>
        <p:nvSpPr>
          <p:cNvPr id="9" name="TextBox 8">
            <a:extLst>
              <a:ext uri="{FF2B5EF4-FFF2-40B4-BE49-F238E27FC236}">
                <a16:creationId xmlns:a16="http://schemas.microsoft.com/office/drawing/2014/main" id="{5B8518E7-CA6D-40B6-9936-B8BE37DB561A}"/>
              </a:ext>
            </a:extLst>
          </p:cNvPr>
          <p:cNvSpPr txBox="1"/>
          <p:nvPr/>
        </p:nvSpPr>
        <p:spPr>
          <a:xfrm>
            <a:off x="6278732" y="5983337"/>
            <a:ext cx="6094520" cy="923330"/>
          </a:xfrm>
          <a:prstGeom prst="rect">
            <a:avLst/>
          </a:prstGeom>
          <a:noFill/>
        </p:spPr>
        <p:txBody>
          <a:bodyPr wrap="square">
            <a:spAutoFit/>
          </a:bodyPr>
          <a:lstStyle/>
          <a:p>
            <a:r>
              <a:rPr lang="en-US" dirty="0">
                <a:hlinkClick r:id="rId5"/>
              </a:rPr>
              <a:t>IBM Cloud Essentials V3 | Free Courses in Data Science, AI, Cloud Computing, Containers, Kubernetes, Blockchain and more. (cognitiveclass.ai)</a:t>
            </a:r>
            <a:endParaRPr lang="en-US" dirty="0"/>
          </a:p>
        </p:txBody>
      </p:sp>
    </p:spTree>
    <p:extLst>
      <p:ext uri="{BB962C8B-B14F-4D97-AF65-F5344CB8AC3E}">
        <p14:creationId xmlns:p14="http://schemas.microsoft.com/office/powerpoint/2010/main" val="3804318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3EABCD-C250-45EA-902B-B8341EA89E8B}"/>
              </a:ext>
            </a:extLst>
          </p:cNvPr>
          <p:cNvPicPr>
            <a:picLocks noChangeAspect="1"/>
          </p:cNvPicPr>
          <p:nvPr/>
        </p:nvPicPr>
        <p:blipFill>
          <a:blip r:embed="rId2"/>
          <a:stretch>
            <a:fillRect/>
          </a:stretch>
        </p:blipFill>
        <p:spPr>
          <a:xfrm>
            <a:off x="220551" y="215871"/>
            <a:ext cx="6477561" cy="2644369"/>
          </a:xfrm>
          <a:prstGeom prst="rect">
            <a:avLst/>
          </a:prstGeom>
        </p:spPr>
      </p:pic>
      <p:sp>
        <p:nvSpPr>
          <p:cNvPr id="7" name="TextBox 6">
            <a:extLst>
              <a:ext uri="{FF2B5EF4-FFF2-40B4-BE49-F238E27FC236}">
                <a16:creationId xmlns:a16="http://schemas.microsoft.com/office/drawing/2014/main" id="{AA8DA4AF-6D35-4315-8078-D32A2D89113E}"/>
              </a:ext>
            </a:extLst>
          </p:cNvPr>
          <p:cNvSpPr txBox="1"/>
          <p:nvPr/>
        </p:nvSpPr>
        <p:spPr>
          <a:xfrm>
            <a:off x="603592" y="3813095"/>
            <a:ext cx="6094520" cy="369332"/>
          </a:xfrm>
          <a:prstGeom prst="rect">
            <a:avLst/>
          </a:prstGeom>
          <a:noFill/>
        </p:spPr>
        <p:txBody>
          <a:bodyPr wrap="square">
            <a:spAutoFit/>
          </a:bodyPr>
          <a:lstStyle/>
          <a:p>
            <a:r>
              <a:rPr lang="en-US" dirty="0">
                <a:hlinkClick r:id="rId3"/>
              </a:rPr>
              <a:t>Center for Cloud Training - IBM Training</a:t>
            </a:r>
            <a:endParaRPr lang="en-US" dirty="0"/>
          </a:p>
        </p:txBody>
      </p:sp>
    </p:spTree>
    <p:extLst>
      <p:ext uri="{BB962C8B-B14F-4D97-AF65-F5344CB8AC3E}">
        <p14:creationId xmlns:p14="http://schemas.microsoft.com/office/powerpoint/2010/main" val="2086143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778D30-30F6-4922-8469-4BF1FCD1CEBF}"/>
              </a:ext>
            </a:extLst>
          </p:cNvPr>
          <p:cNvPicPr>
            <a:picLocks noChangeAspect="1"/>
          </p:cNvPicPr>
          <p:nvPr/>
        </p:nvPicPr>
        <p:blipFill>
          <a:blip r:embed="rId2"/>
          <a:stretch>
            <a:fillRect/>
          </a:stretch>
        </p:blipFill>
        <p:spPr>
          <a:xfrm>
            <a:off x="0" y="0"/>
            <a:ext cx="4097655" cy="2476247"/>
          </a:xfrm>
          <a:prstGeom prst="rect">
            <a:avLst/>
          </a:prstGeom>
        </p:spPr>
      </p:pic>
      <p:pic>
        <p:nvPicPr>
          <p:cNvPr id="3" name="Picture 2">
            <a:extLst>
              <a:ext uri="{FF2B5EF4-FFF2-40B4-BE49-F238E27FC236}">
                <a16:creationId xmlns:a16="http://schemas.microsoft.com/office/drawing/2014/main" id="{2520FB55-49BE-4A31-8F37-0F7AF839C253}"/>
              </a:ext>
            </a:extLst>
          </p:cNvPr>
          <p:cNvPicPr>
            <a:picLocks noChangeAspect="1"/>
          </p:cNvPicPr>
          <p:nvPr/>
        </p:nvPicPr>
        <p:blipFill>
          <a:blip r:embed="rId3"/>
          <a:stretch>
            <a:fillRect/>
          </a:stretch>
        </p:blipFill>
        <p:spPr>
          <a:xfrm>
            <a:off x="5551170" y="0"/>
            <a:ext cx="4097655" cy="2394553"/>
          </a:xfrm>
          <a:prstGeom prst="rect">
            <a:avLst/>
          </a:prstGeom>
        </p:spPr>
      </p:pic>
      <p:pic>
        <p:nvPicPr>
          <p:cNvPr id="4" name="Picture 3">
            <a:extLst>
              <a:ext uri="{FF2B5EF4-FFF2-40B4-BE49-F238E27FC236}">
                <a16:creationId xmlns:a16="http://schemas.microsoft.com/office/drawing/2014/main" id="{AF1EF3F1-64E2-4215-ABC8-D00531E784ED}"/>
              </a:ext>
            </a:extLst>
          </p:cNvPr>
          <p:cNvPicPr>
            <a:picLocks noChangeAspect="1"/>
          </p:cNvPicPr>
          <p:nvPr/>
        </p:nvPicPr>
        <p:blipFill>
          <a:blip r:embed="rId4"/>
          <a:stretch>
            <a:fillRect/>
          </a:stretch>
        </p:blipFill>
        <p:spPr>
          <a:xfrm>
            <a:off x="81915" y="3148697"/>
            <a:ext cx="4756785" cy="3078842"/>
          </a:xfrm>
          <a:prstGeom prst="rect">
            <a:avLst/>
          </a:prstGeom>
        </p:spPr>
      </p:pic>
      <p:pic>
        <p:nvPicPr>
          <p:cNvPr id="5" name="Picture 4">
            <a:extLst>
              <a:ext uri="{FF2B5EF4-FFF2-40B4-BE49-F238E27FC236}">
                <a16:creationId xmlns:a16="http://schemas.microsoft.com/office/drawing/2014/main" id="{93E8DD28-4002-464E-8B7D-E8A8561146D8}"/>
              </a:ext>
            </a:extLst>
          </p:cNvPr>
          <p:cNvPicPr>
            <a:picLocks noChangeAspect="1"/>
          </p:cNvPicPr>
          <p:nvPr/>
        </p:nvPicPr>
        <p:blipFill>
          <a:blip r:embed="rId5"/>
          <a:stretch>
            <a:fillRect/>
          </a:stretch>
        </p:blipFill>
        <p:spPr>
          <a:xfrm>
            <a:off x="5266125" y="3148697"/>
            <a:ext cx="5382825" cy="3054494"/>
          </a:xfrm>
          <a:prstGeom prst="rect">
            <a:avLst/>
          </a:prstGeom>
        </p:spPr>
      </p:pic>
      <p:pic>
        <p:nvPicPr>
          <p:cNvPr id="6" name="Picture 5">
            <a:extLst>
              <a:ext uri="{FF2B5EF4-FFF2-40B4-BE49-F238E27FC236}">
                <a16:creationId xmlns:a16="http://schemas.microsoft.com/office/drawing/2014/main" id="{963E57AE-F626-42EB-870E-1792F68FCD49}"/>
              </a:ext>
            </a:extLst>
          </p:cNvPr>
          <p:cNvPicPr>
            <a:picLocks noChangeAspect="1"/>
          </p:cNvPicPr>
          <p:nvPr/>
        </p:nvPicPr>
        <p:blipFill>
          <a:blip r:embed="rId6"/>
          <a:stretch>
            <a:fillRect/>
          </a:stretch>
        </p:blipFill>
        <p:spPr>
          <a:xfrm>
            <a:off x="5266125" y="6219567"/>
            <a:ext cx="5151120" cy="638433"/>
          </a:xfrm>
          <a:prstGeom prst="rect">
            <a:avLst/>
          </a:prstGeom>
        </p:spPr>
      </p:pic>
      <p:pic>
        <p:nvPicPr>
          <p:cNvPr id="7" name="Picture 6">
            <a:extLst>
              <a:ext uri="{FF2B5EF4-FFF2-40B4-BE49-F238E27FC236}">
                <a16:creationId xmlns:a16="http://schemas.microsoft.com/office/drawing/2014/main" id="{50074956-559F-48C4-AD5F-FE32E35CCD4D}"/>
              </a:ext>
            </a:extLst>
          </p:cNvPr>
          <p:cNvPicPr>
            <a:picLocks noChangeAspect="1"/>
          </p:cNvPicPr>
          <p:nvPr/>
        </p:nvPicPr>
        <p:blipFill>
          <a:blip r:embed="rId7"/>
          <a:stretch>
            <a:fillRect/>
          </a:stretch>
        </p:blipFill>
        <p:spPr>
          <a:xfrm>
            <a:off x="0" y="6264803"/>
            <a:ext cx="5204460" cy="593197"/>
          </a:xfrm>
          <a:prstGeom prst="rect">
            <a:avLst/>
          </a:prstGeom>
        </p:spPr>
      </p:pic>
      <p:pic>
        <p:nvPicPr>
          <p:cNvPr id="8" name="Picture 7">
            <a:extLst>
              <a:ext uri="{FF2B5EF4-FFF2-40B4-BE49-F238E27FC236}">
                <a16:creationId xmlns:a16="http://schemas.microsoft.com/office/drawing/2014/main" id="{4B9F1B1E-723A-4406-83E0-12435C2D4AFC}"/>
              </a:ext>
            </a:extLst>
          </p:cNvPr>
          <p:cNvPicPr>
            <a:picLocks noChangeAspect="1"/>
          </p:cNvPicPr>
          <p:nvPr/>
        </p:nvPicPr>
        <p:blipFill>
          <a:blip r:embed="rId8"/>
          <a:stretch>
            <a:fillRect/>
          </a:stretch>
        </p:blipFill>
        <p:spPr>
          <a:xfrm>
            <a:off x="5551170" y="2394553"/>
            <a:ext cx="4991100" cy="613223"/>
          </a:xfrm>
          <a:prstGeom prst="rect">
            <a:avLst/>
          </a:prstGeom>
        </p:spPr>
      </p:pic>
      <p:pic>
        <p:nvPicPr>
          <p:cNvPr id="9" name="Picture 8">
            <a:extLst>
              <a:ext uri="{FF2B5EF4-FFF2-40B4-BE49-F238E27FC236}">
                <a16:creationId xmlns:a16="http://schemas.microsoft.com/office/drawing/2014/main" id="{460A3DD2-BEC4-4842-93F7-03CC49B995FE}"/>
              </a:ext>
            </a:extLst>
          </p:cNvPr>
          <p:cNvPicPr>
            <a:picLocks noChangeAspect="1"/>
          </p:cNvPicPr>
          <p:nvPr/>
        </p:nvPicPr>
        <p:blipFill>
          <a:blip r:embed="rId9"/>
          <a:stretch>
            <a:fillRect/>
          </a:stretch>
        </p:blipFill>
        <p:spPr>
          <a:xfrm>
            <a:off x="0" y="2492623"/>
            <a:ext cx="5476842" cy="501000"/>
          </a:xfrm>
          <a:prstGeom prst="rect">
            <a:avLst/>
          </a:prstGeom>
        </p:spPr>
      </p:pic>
    </p:spTree>
    <p:extLst>
      <p:ext uri="{BB962C8B-B14F-4D97-AF65-F5344CB8AC3E}">
        <p14:creationId xmlns:p14="http://schemas.microsoft.com/office/powerpoint/2010/main" val="3489209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258D2A-9C9C-4A1B-82B6-DBD631AA6A6B}"/>
              </a:ext>
            </a:extLst>
          </p:cNvPr>
          <p:cNvSpPr txBox="1"/>
          <p:nvPr/>
        </p:nvSpPr>
        <p:spPr>
          <a:xfrm>
            <a:off x="2851951" y="0"/>
            <a:ext cx="6094520" cy="369332"/>
          </a:xfrm>
          <a:prstGeom prst="rect">
            <a:avLst/>
          </a:prstGeom>
          <a:noFill/>
        </p:spPr>
        <p:txBody>
          <a:bodyPr wrap="square">
            <a:spAutoFit/>
          </a:bodyPr>
          <a:lstStyle/>
          <a:p>
            <a:r>
              <a:rPr lang="en-US" dirty="0"/>
              <a:t>IBM Cloud Advocate Flash Card Study Preparation</a:t>
            </a:r>
          </a:p>
        </p:txBody>
      </p:sp>
      <p:pic>
        <p:nvPicPr>
          <p:cNvPr id="7" name="Picture 6">
            <a:extLst>
              <a:ext uri="{FF2B5EF4-FFF2-40B4-BE49-F238E27FC236}">
                <a16:creationId xmlns:a16="http://schemas.microsoft.com/office/drawing/2014/main" id="{317BF733-E7C6-48C0-91CF-73BD418A6AA2}"/>
              </a:ext>
            </a:extLst>
          </p:cNvPr>
          <p:cNvPicPr>
            <a:picLocks noChangeAspect="1"/>
          </p:cNvPicPr>
          <p:nvPr/>
        </p:nvPicPr>
        <p:blipFill>
          <a:blip r:embed="rId2"/>
          <a:stretch>
            <a:fillRect/>
          </a:stretch>
        </p:blipFill>
        <p:spPr>
          <a:xfrm>
            <a:off x="112146" y="477019"/>
            <a:ext cx="6149873" cy="586791"/>
          </a:xfrm>
          <a:prstGeom prst="rect">
            <a:avLst/>
          </a:prstGeom>
          <a:ln>
            <a:solidFill>
              <a:srgbClr val="00B050"/>
            </a:solidFill>
          </a:ln>
        </p:spPr>
      </p:pic>
      <p:pic>
        <p:nvPicPr>
          <p:cNvPr id="9" name="Picture 8">
            <a:extLst>
              <a:ext uri="{FF2B5EF4-FFF2-40B4-BE49-F238E27FC236}">
                <a16:creationId xmlns:a16="http://schemas.microsoft.com/office/drawing/2014/main" id="{E6C96BAB-A38D-424A-976D-69A2760CB627}"/>
              </a:ext>
            </a:extLst>
          </p:cNvPr>
          <p:cNvPicPr>
            <a:picLocks noChangeAspect="1"/>
          </p:cNvPicPr>
          <p:nvPr/>
        </p:nvPicPr>
        <p:blipFill>
          <a:blip r:embed="rId3"/>
          <a:stretch>
            <a:fillRect/>
          </a:stretch>
        </p:blipFill>
        <p:spPr>
          <a:xfrm>
            <a:off x="70379" y="1701599"/>
            <a:ext cx="5380186" cy="563929"/>
          </a:xfrm>
          <a:prstGeom prst="rect">
            <a:avLst/>
          </a:prstGeom>
          <a:ln>
            <a:solidFill>
              <a:srgbClr val="00B050"/>
            </a:solidFill>
          </a:ln>
        </p:spPr>
      </p:pic>
      <p:pic>
        <p:nvPicPr>
          <p:cNvPr id="11" name="Picture 10">
            <a:extLst>
              <a:ext uri="{FF2B5EF4-FFF2-40B4-BE49-F238E27FC236}">
                <a16:creationId xmlns:a16="http://schemas.microsoft.com/office/drawing/2014/main" id="{341F17E6-BA9A-4C5A-BB60-9CD0BA9BB738}"/>
              </a:ext>
            </a:extLst>
          </p:cNvPr>
          <p:cNvPicPr>
            <a:picLocks noChangeAspect="1"/>
          </p:cNvPicPr>
          <p:nvPr/>
        </p:nvPicPr>
        <p:blipFill>
          <a:blip r:embed="rId4"/>
          <a:stretch>
            <a:fillRect/>
          </a:stretch>
        </p:blipFill>
        <p:spPr>
          <a:xfrm>
            <a:off x="6938007" y="484640"/>
            <a:ext cx="4633362" cy="579170"/>
          </a:xfrm>
          <a:prstGeom prst="rect">
            <a:avLst/>
          </a:prstGeom>
          <a:ln>
            <a:solidFill>
              <a:srgbClr val="00B050"/>
            </a:solidFill>
          </a:ln>
        </p:spPr>
      </p:pic>
      <p:pic>
        <p:nvPicPr>
          <p:cNvPr id="13" name="Picture 12">
            <a:extLst>
              <a:ext uri="{FF2B5EF4-FFF2-40B4-BE49-F238E27FC236}">
                <a16:creationId xmlns:a16="http://schemas.microsoft.com/office/drawing/2014/main" id="{F64A5E54-D1EE-431E-BD85-7EF2CCF6A3A5}"/>
              </a:ext>
            </a:extLst>
          </p:cNvPr>
          <p:cNvPicPr>
            <a:picLocks noChangeAspect="1"/>
          </p:cNvPicPr>
          <p:nvPr/>
        </p:nvPicPr>
        <p:blipFill>
          <a:blip r:embed="rId5"/>
          <a:stretch>
            <a:fillRect/>
          </a:stretch>
        </p:blipFill>
        <p:spPr>
          <a:xfrm>
            <a:off x="6415116" y="1709220"/>
            <a:ext cx="5639289" cy="556308"/>
          </a:xfrm>
          <a:prstGeom prst="rect">
            <a:avLst/>
          </a:prstGeom>
          <a:ln>
            <a:solidFill>
              <a:srgbClr val="00B050"/>
            </a:solidFill>
          </a:ln>
        </p:spPr>
      </p:pic>
      <p:pic>
        <p:nvPicPr>
          <p:cNvPr id="15" name="Picture 14">
            <a:extLst>
              <a:ext uri="{FF2B5EF4-FFF2-40B4-BE49-F238E27FC236}">
                <a16:creationId xmlns:a16="http://schemas.microsoft.com/office/drawing/2014/main" id="{9C9A0B99-B874-4A95-B70A-5193343127AB}"/>
              </a:ext>
            </a:extLst>
          </p:cNvPr>
          <p:cNvPicPr>
            <a:picLocks noChangeAspect="1"/>
          </p:cNvPicPr>
          <p:nvPr/>
        </p:nvPicPr>
        <p:blipFill>
          <a:blip r:embed="rId6"/>
          <a:stretch>
            <a:fillRect/>
          </a:stretch>
        </p:blipFill>
        <p:spPr>
          <a:xfrm>
            <a:off x="340943" y="3283310"/>
            <a:ext cx="4511431" cy="586791"/>
          </a:xfrm>
          <a:prstGeom prst="rect">
            <a:avLst/>
          </a:prstGeom>
          <a:ln>
            <a:solidFill>
              <a:srgbClr val="00B050"/>
            </a:solidFill>
          </a:ln>
        </p:spPr>
      </p:pic>
      <p:pic>
        <p:nvPicPr>
          <p:cNvPr id="17" name="Picture 16">
            <a:extLst>
              <a:ext uri="{FF2B5EF4-FFF2-40B4-BE49-F238E27FC236}">
                <a16:creationId xmlns:a16="http://schemas.microsoft.com/office/drawing/2014/main" id="{19D61034-BFB1-4868-BAF5-43A2E44A48D8}"/>
              </a:ext>
            </a:extLst>
          </p:cNvPr>
          <p:cNvPicPr>
            <a:picLocks noChangeAspect="1"/>
          </p:cNvPicPr>
          <p:nvPr/>
        </p:nvPicPr>
        <p:blipFill>
          <a:blip r:embed="rId7"/>
          <a:stretch>
            <a:fillRect/>
          </a:stretch>
        </p:blipFill>
        <p:spPr>
          <a:xfrm>
            <a:off x="5515878" y="3226761"/>
            <a:ext cx="6538527" cy="548688"/>
          </a:xfrm>
          <a:prstGeom prst="rect">
            <a:avLst/>
          </a:prstGeom>
          <a:ln>
            <a:solidFill>
              <a:srgbClr val="00B050"/>
            </a:solidFill>
          </a:ln>
        </p:spPr>
      </p:pic>
      <p:pic>
        <p:nvPicPr>
          <p:cNvPr id="19" name="Picture 18">
            <a:extLst>
              <a:ext uri="{FF2B5EF4-FFF2-40B4-BE49-F238E27FC236}">
                <a16:creationId xmlns:a16="http://schemas.microsoft.com/office/drawing/2014/main" id="{C06959E2-AA59-4039-BD57-3FC91B58ECE1}"/>
              </a:ext>
            </a:extLst>
          </p:cNvPr>
          <p:cNvPicPr>
            <a:picLocks noChangeAspect="1"/>
          </p:cNvPicPr>
          <p:nvPr/>
        </p:nvPicPr>
        <p:blipFill>
          <a:blip r:embed="rId8"/>
          <a:stretch>
            <a:fillRect/>
          </a:stretch>
        </p:blipFill>
        <p:spPr>
          <a:xfrm>
            <a:off x="409351" y="4459533"/>
            <a:ext cx="5555461" cy="563929"/>
          </a:xfrm>
          <a:prstGeom prst="rect">
            <a:avLst/>
          </a:prstGeom>
          <a:ln>
            <a:solidFill>
              <a:srgbClr val="00B050"/>
            </a:solidFill>
          </a:ln>
        </p:spPr>
      </p:pic>
      <p:pic>
        <p:nvPicPr>
          <p:cNvPr id="21" name="Picture 20">
            <a:extLst>
              <a:ext uri="{FF2B5EF4-FFF2-40B4-BE49-F238E27FC236}">
                <a16:creationId xmlns:a16="http://schemas.microsoft.com/office/drawing/2014/main" id="{2587EDA4-FCA4-47E5-BE70-F658F35722A5}"/>
              </a:ext>
            </a:extLst>
          </p:cNvPr>
          <p:cNvPicPr>
            <a:picLocks noChangeAspect="1"/>
          </p:cNvPicPr>
          <p:nvPr/>
        </p:nvPicPr>
        <p:blipFill>
          <a:blip r:embed="rId9"/>
          <a:stretch>
            <a:fillRect/>
          </a:stretch>
        </p:blipFill>
        <p:spPr>
          <a:xfrm>
            <a:off x="6574659" y="4383308"/>
            <a:ext cx="4092295" cy="563929"/>
          </a:xfrm>
          <a:prstGeom prst="rect">
            <a:avLst/>
          </a:prstGeom>
          <a:ln>
            <a:solidFill>
              <a:srgbClr val="00B050"/>
            </a:solidFill>
          </a:ln>
        </p:spPr>
      </p:pic>
      <p:pic>
        <p:nvPicPr>
          <p:cNvPr id="23" name="Picture 22">
            <a:extLst>
              <a:ext uri="{FF2B5EF4-FFF2-40B4-BE49-F238E27FC236}">
                <a16:creationId xmlns:a16="http://schemas.microsoft.com/office/drawing/2014/main" id="{9899B94D-2229-458E-B51A-388C6094FAA9}"/>
              </a:ext>
            </a:extLst>
          </p:cNvPr>
          <p:cNvPicPr>
            <a:picLocks noChangeAspect="1"/>
          </p:cNvPicPr>
          <p:nvPr/>
        </p:nvPicPr>
        <p:blipFill>
          <a:blip r:embed="rId10"/>
          <a:stretch>
            <a:fillRect/>
          </a:stretch>
        </p:blipFill>
        <p:spPr>
          <a:xfrm>
            <a:off x="340943" y="5905665"/>
            <a:ext cx="4153260" cy="556308"/>
          </a:xfrm>
          <a:prstGeom prst="rect">
            <a:avLst/>
          </a:prstGeom>
          <a:ln>
            <a:solidFill>
              <a:srgbClr val="00B050"/>
            </a:solidFill>
          </a:ln>
        </p:spPr>
      </p:pic>
      <p:pic>
        <p:nvPicPr>
          <p:cNvPr id="25" name="Picture 24">
            <a:extLst>
              <a:ext uri="{FF2B5EF4-FFF2-40B4-BE49-F238E27FC236}">
                <a16:creationId xmlns:a16="http://schemas.microsoft.com/office/drawing/2014/main" id="{FA3A9457-EAA0-4C42-9DD3-29C64AC288E2}"/>
              </a:ext>
            </a:extLst>
          </p:cNvPr>
          <p:cNvPicPr>
            <a:picLocks noChangeAspect="1"/>
          </p:cNvPicPr>
          <p:nvPr/>
        </p:nvPicPr>
        <p:blipFill>
          <a:blip r:embed="rId11"/>
          <a:stretch>
            <a:fillRect/>
          </a:stretch>
        </p:blipFill>
        <p:spPr>
          <a:xfrm>
            <a:off x="6835548" y="5740828"/>
            <a:ext cx="2110923" cy="541067"/>
          </a:xfrm>
          <a:prstGeom prst="rect">
            <a:avLst/>
          </a:prstGeom>
          <a:ln>
            <a:solidFill>
              <a:srgbClr val="00B050"/>
            </a:solidFill>
          </a:ln>
        </p:spPr>
      </p:pic>
      <p:sp>
        <p:nvSpPr>
          <p:cNvPr id="26" name="TextBox 25">
            <a:extLst>
              <a:ext uri="{FF2B5EF4-FFF2-40B4-BE49-F238E27FC236}">
                <a16:creationId xmlns:a16="http://schemas.microsoft.com/office/drawing/2014/main" id="{0ADB35A0-20D7-442D-A0D0-4D7EA96FBB73}"/>
              </a:ext>
            </a:extLst>
          </p:cNvPr>
          <p:cNvSpPr txBox="1"/>
          <p:nvPr/>
        </p:nvSpPr>
        <p:spPr>
          <a:xfrm>
            <a:off x="295208" y="53844"/>
            <a:ext cx="1085554" cy="369332"/>
          </a:xfrm>
          <a:prstGeom prst="rect">
            <a:avLst/>
          </a:prstGeom>
          <a:noFill/>
        </p:spPr>
        <p:txBody>
          <a:bodyPr wrap="none" rtlCol="0">
            <a:spAutoFit/>
          </a:bodyPr>
          <a:lstStyle/>
          <a:p>
            <a:r>
              <a:rPr lang="en-US" dirty="0"/>
              <a:t>Module 1</a:t>
            </a:r>
          </a:p>
        </p:txBody>
      </p:sp>
    </p:spTree>
    <p:extLst>
      <p:ext uri="{BB962C8B-B14F-4D97-AF65-F5344CB8AC3E}">
        <p14:creationId xmlns:p14="http://schemas.microsoft.com/office/powerpoint/2010/main" val="1364722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CE2C900-7595-4143-9337-CDEC6F67ED02}"/>
              </a:ext>
            </a:extLst>
          </p:cNvPr>
          <p:cNvGraphicFramePr>
            <a:graphicFrameLocks noGrp="1"/>
          </p:cNvGraphicFramePr>
          <p:nvPr>
            <p:extLst>
              <p:ext uri="{D42A27DB-BD31-4B8C-83A1-F6EECF244321}">
                <p14:modId xmlns:p14="http://schemas.microsoft.com/office/powerpoint/2010/main" val="279122181"/>
              </p:ext>
            </p:extLst>
          </p:nvPr>
        </p:nvGraphicFramePr>
        <p:xfrm>
          <a:off x="285749" y="587375"/>
          <a:ext cx="4695825" cy="365760"/>
        </p:xfrm>
        <a:graphic>
          <a:graphicData uri="http://schemas.openxmlformats.org/drawingml/2006/table">
            <a:tbl>
              <a:tblPr>
                <a:tableStyleId>{5C22544A-7EE6-4342-B048-85BDC9FD1C3A}</a:tableStyleId>
              </a:tblPr>
              <a:tblGrid>
                <a:gridCol w="4695825">
                  <a:extLst>
                    <a:ext uri="{9D8B030D-6E8A-4147-A177-3AD203B41FA5}">
                      <a16:colId xmlns:a16="http://schemas.microsoft.com/office/drawing/2014/main" val="162619779"/>
                    </a:ext>
                  </a:extLst>
                </a:gridCol>
              </a:tblGrid>
              <a:tr h="182880">
                <a:tc>
                  <a:txBody>
                    <a:bodyPr/>
                    <a:lstStyle/>
                    <a:p>
                      <a:pPr algn="l" fontAlgn="b"/>
                      <a:r>
                        <a:rPr lang="en-US" sz="1100" u="none" strike="noStrike" dirty="0">
                          <a:effectLst/>
                        </a:rPr>
                        <a:t>What provided the foundation for the transformation to the cloud?</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97407882"/>
                  </a:ext>
                </a:extLst>
              </a:tr>
              <a:tr h="182880">
                <a:tc>
                  <a:txBody>
                    <a:bodyPr/>
                    <a:lstStyle/>
                    <a:p>
                      <a:pPr algn="l" fontAlgn="b"/>
                      <a:r>
                        <a:rPr lang="en-US" sz="1100" u="none" strike="noStrike" dirty="0">
                          <a:effectLst/>
                        </a:rPr>
                        <a:t>The power, scalability, flexibility, and pay-as-you-go economics. </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722855"/>
                  </a:ext>
                </a:extLst>
              </a:tr>
            </a:tbl>
          </a:graphicData>
        </a:graphic>
      </p:graphicFrame>
      <p:graphicFrame>
        <p:nvGraphicFramePr>
          <p:cNvPr id="3" name="Table 2">
            <a:extLst>
              <a:ext uri="{FF2B5EF4-FFF2-40B4-BE49-F238E27FC236}">
                <a16:creationId xmlns:a16="http://schemas.microsoft.com/office/drawing/2014/main" id="{21B9424E-0A8D-4083-8E8A-AB1950620BCE}"/>
              </a:ext>
            </a:extLst>
          </p:cNvPr>
          <p:cNvGraphicFramePr>
            <a:graphicFrameLocks noGrp="1"/>
          </p:cNvGraphicFramePr>
          <p:nvPr>
            <p:extLst>
              <p:ext uri="{D42A27DB-BD31-4B8C-83A1-F6EECF244321}">
                <p14:modId xmlns:p14="http://schemas.microsoft.com/office/powerpoint/2010/main" val="1313898521"/>
              </p:ext>
            </p:extLst>
          </p:nvPr>
        </p:nvGraphicFramePr>
        <p:xfrm>
          <a:off x="285749" y="1393798"/>
          <a:ext cx="5105400" cy="1438182"/>
        </p:xfrm>
        <a:graphic>
          <a:graphicData uri="http://schemas.openxmlformats.org/drawingml/2006/table">
            <a:tbl>
              <a:tblPr>
                <a:tableStyleId>{5C22544A-7EE6-4342-B048-85BDC9FD1C3A}</a:tableStyleId>
              </a:tblPr>
              <a:tblGrid>
                <a:gridCol w="5105400">
                  <a:extLst>
                    <a:ext uri="{9D8B030D-6E8A-4147-A177-3AD203B41FA5}">
                      <a16:colId xmlns:a16="http://schemas.microsoft.com/office/drawing/2014/main" val="904264812"/>
                    </a:ext>
                  </a:extLst>
                </a:gridCol>
              </a:tblGrid>
              <a:tr h="257175">
                <a:tc>
                  <a:txBody>
                    <a:bodyPr/>
                    <a:lstStyle/>
                    <a:p>
                      <a:pPr algn="l" fontAlgn="b"/>
                      <a:r>
                        <a:rPr lang="en-US" sz="1000" u="none" strike="noStrike" dirty="0">
                          <a:effectLst/>
                        </a:rPr>
                        <a:t>The power, scalability, flexibility, and pay-as-you-go economics provided the foundation for the transformation to the cloud.</a:t>
                      </a:r>
                      <a:endParaRPr lang="en-US" sz="1000" b="0" i="1" u="none" strike="noStrike" dirty="0">
                        <a:solidFill>
                          <a:srgbClr val="000000"/>
                        </a:solidFill>
                        <a:effectLst/>
                        <a:latin typeface="Calibri" panose="020F0502020204030204" pitchFamily="34" charset="0"/>
                      </a:endParaRPr>
                    </a:p>
                  </a:txBody>
                  <a:tcPr marL="3032" marR="3032" marT="3032" marB="0" anchor="b"/>
                </a:tc>
                <a:extLst>
                  <a:ext uri="{0D108BD9-81ED-4DB2-BD59-A6C34878D82A}">
                    <a16:rowId xmlns:a16="http://schemas.microsoft.com/office/drawing/2014/main" val="1782900689"/>
                  </a:ext>
                </a:extLst>
              </a:tr>
              <a:tr h="295850">
                <a:tc>
                  <a:txBody>
                    <a:bodyPr/>
                    <a:lstStyle/>
                    <a:p>
                      <a:pPr algn="l" fontAlgn="b"/>
                      <a:r>
                        <a:rPr lang="en-US" sz="1000" u="none" strike="noStrike" dirty="0">
                          <a:effectLst/>
                        </a:rPr>
                        <a:t>What describes a software application that continues to learn about user preferences based on the frequency of use?</a:t>
                      </a:r>
                      <a:endParaRPr lang="en-US" sz="1000" b="0" i="0" u="none" strike="noStrike" dirty="0">
                        <a:solidFill>
                          <a:srgbClr val="000000"/>
                        </a:solidFill>
                        <a:effectLst/>
                        <a:latin typeface="Calibri" panose="020F0502020204030204" pitchFamily="34" charset="0"/>
                      </a:endParaRPr>
                    </a:p>
                  </a:txBody>
                  <a:tcPr marL="3032" marR="3032" marT="3032" marB="0" anchor="b"/>
                </a:tc>
                <a:extLst>
                  <a:ext uri="{0D108BD9-81ED-4DB2-BD59-A6C34878D82A}">
                    <a16:rowId xmlns:a16="http://schemas.microsoft.com/office/drawing/2014/main" val="3775316395"/>
                  </a:ext>
                </a:extLst>
              </a:tr>
              <a:tr h="136453">
                <a:tc>
                  <a:txBody>
                    <a:bodyPr/>
                    <a:lstStyle/>
                    <a:p>
                      <a:pPr algn="l" fontAlgn="b"/>
                      <a:r>
                        <a:rPr lang="en-US" sz="1000" u="none" strike="noStrike">
                          <a:effectLst/>
                        </a:rPr>
                        <a:t>Smart assistant</a:t>
                      </a:r>
                      <a:endParaRPr lang="en-US" sz="1000" b="0" i="0" u="none" strike="noStrike">
                        <a:solidFill>
                          <a:srgbClr val="000000"/>
                        </a:solidFill>
                        <a:effectLst/>
                        <a:latin typeface="Calibri" panose="020F0502020204030204" pitchFamily="34" charset="0"/>
                      </a:endParaRPr>
                    </a:p>
                  </a:txBody>
                  <a:tcPr marL="3032" marR="3032" marT="3032" marB="0" anchor="b"/>
                </a:tc>
                <a:extLst>
                  <a:ext uri="{0D108BD9-81ED-4DB2-BD59-A6C34878D82A}">
                    <a16:rowId xmlns:a16="http://schemas.microsoft.com/office/drawing/2014/main" val="1358686194"/>
                  </a:ext>
                </a:extLst>
              </a:tr>
              <a:tr h="267591">
                <a:tc>
                  <a:txBody>
                    <a:bodyPr/>
                    <a:lstStyle/>
                    <a:p>
                      <a:pPr algn="l" fontAlgn="b"/>
                      <a:r>
                        <a:rPr lang="en-US" sz="1000" u="none" strike="noStrike" dirty="0">
                          <a:effectLst/>
                        </a:rPr>
                        <a:t>A Smart assistant is an IoT device that tracks data and information and continues to learn about user preferences based on frequency of use.</a:t>
                      </a:r>
                      <a:endParaRPr lang="en-US" sz="1000" b="0" i="1" u="none" strike="noStrike" dirty="0">
                        <a:solidFill>
                          <a:srgbClr val="000000"/>
                        </a:solidFill>
                        <a:effectLst/>
                        <a:latin typeface="Calibri" panose="020F0502020204030204" pitchFamily="34" charset="0"/>
                      </a:endParaRPr>
                    </a:p>
                  </a:txBody>
                  <a:tcPr marL="3032" marR="3032" marT="3032" marB="0" anchor="b"/>
                </a:tc>
                <a:extLst>
                  <a:ext uri="{0D108BD9-81ED-4DB2-BD59-A6C34878D82A}">
                    <a16:rowId xmlns:a16="http://schemas.microsoft.com/office/drawing/2014/main" val="3098949086"/>
                  </a:ext>
                </a:extLst>
              </a:tr>
              <a:tr h="359254">
                <a:tc>
                  <a:txBody>
                    <a:bodyPr/>
                    <a:lstStyle/>
                    <a:p>
                      <a:pPr algn="l" fontAlgn="b"/>
                      <a:r>
                        <a:rPr lang="en-US" sz="1000" u="none" strike="noStrike" dirty="0">
                          <a:effectLst/>
                        </a:rPr>
                        <a:t>How can the adoption of cloud computing technologies allow a company to adapt quickly to changes in the marketplace?</a:t>
                      </a:r>
                      <a:endParaRPr lang="en-US" sz="1000" b="0" i="0" u="none" strike="noStrike" dirty="0">
                        <a:solidFill>
                          <a:srgbClr val="000000"/>
                        </a:solidFill>
                        <a:effectLst/>
                        <a:latin typeface="Calibri" panose="020F0502020204030204" pitchFamily="34" charset="0"/>
                      </a:endParaRPr>
                    </a:p>
                  </a:txBody>
                  <a:tcPr marL="3032" marR="3032" marT="3032" marB="0" anchor="b"/>
                </a:tc>
                <a:extLst>
                  <a:ext uri="{0D108BD9-81ED-4DB2-BD59-A6C34878D82A}">
                    <a16:rowId xmlns:a16="http://schemas.microsoft.com/office/drawing/2014/main" val="3149436870"/>
                  </a:ext>
                </a:extLst>
              </a:tr>
            </a:tbl>
          </a:graphicData>
        </a:graphic>
      </p:graphicFrame>
      <p:graphicFrame>
        <p:nvGraphicFramePr>
          <p:cNvPr id="4" name="Table 3">
            <a:extLst>
              <a:ext uri="{FF2B5EF4-FFF2-40B4-BE49-F238E27FC236}">
                <a16:creationId xmlns:a16="http://schemas.microsoft.com/office/drawing/2014/main" id="{2C732DBA-71DB-4615-BE80-51F3B6CBF6A1}"/>
              </a:ext>
            </a:extLst>
          </p:cNvPr>
          <p:cNvGraphicFramePr>
            <a:graphicFrameLocks noGrp="1"/>
          </p:cNvGraphicFramePr>
          <p:nvPr>
            <p:extLst>
              <p:ext uri="{D42A27DB-BD31-4B8C-83A1-F6EECF244321}">
                <p14:modId xmlns:p14="http://schemas.microsoft.com/office/powerpoint/2010/main" val="1528500907"/>
              </p:ext>
            </p:extLst>
          </p:nvPr>
        </p:nvGraphicFramePr>
        <p:xfrm>
          <a:off x="262776" y="3113670"/>
          <a:ext cx="5391149" cy="1993382"/>
        </p:xfrm>
        <a:graphic>
          <a:graphicData uri="http://schemas.openxmlformats.org/drawingml/2006/table">
            <a:tbl>
              <a:tblPr>
                <a:tableStyleId>{5C22544A-7EE6-4342-B048-85BDC9FD1C3A}</a:tableStyleId>
              </a:tblPr>
              <a:tblGrid>
                <a:gridCol w="5391149">
                  <a:extLst>
                    <a:ext uri="{9D8B030D-6E8A-4147-A177-3AD203B41FA5}">
                      <a16:colId xmlns:a16="http://schemas.microsoft.com/office/drawing/2014/main" val="102054469"/>
                    </a:ext>
                  </a:extLst>
                </a:gridCol>
              </a:tblGrid>
              <a:tr h="403375">
                <a:tc>
                  <a:txBody>
                    <a:bodyPr/>
                    <a:lstStyle/>
                    <a:p>
                      <a:pPr algn="l" fontAlgn="b"/>
                      <a:r>
                        <a:rPr lang="en-US" sz="1000" u="none" strike="noStrike" dirty="0">
                          <a:effectLst/>
                        </a:rPr>
                        <a:t>Cloud adoption can help a company adapt quickly to changes in the marketplace.</a:t>
                      </a:r>
                      <a:endParaRPr lang="en-US" sz="1000" b="0" i="0" u="none" strike="noStrike" dirty="0">
                        <a:solidFill>
                          <a:srgbClr val="000000"/>
                        </a:solidFill>
                        <a:effectLst/>
                        <a:latin typeface="Calibri" panose="020F0502020204030204" pitchFamily="34" charset="0"/>
                      </a:endParaRPr>
                    </a:p>
                  </a:txBody>
                  <a:tcPr marL="1825" marR="1825" marT="1825" marB="0" anchor="b"/>
                </a:tc>
                <a:extLst>
                  <a:ext uri="{0D108BD9-81ED-4DB2-BD59-A6C34878D82A}">
                    <a16:rowId xmlns:a16="http://schemas.microsoft.com/office/drawing/2014/main" val="1620354711"/>
                  </a:ext>
                </a:extLst>
              </a:tr>
              <a:tr h="315716">
                <a:tc>
                  <a:txBody>
                    <a:bodyPr/>
                    <a:lstStyle/>
                    <a:p>
                      <a:pPr algn="l" fontAlgn="b"/>
                      <a:r>
                        <a:rPr lang="en-US" sz="1000" u="none" strike="noStrike" dirty="0">
                          <a:effectLst/>
                        </a:rPr>
                        <a:t>Cloud adoption can also help a company quickly provision services without any upfront cost so a business can experiment with low risk to capital as opportunities arise.</a:t>
                      </a:r>
                      <a:endParaRPr lang="en-US" sz="1000" b="0" i="1" u="none" strike="noStrike" dirty="0">
                        <a:solidFill>
                          <a:srgbClr val="000000"/>
                        </a:solidFill>
                        <a:effectLst/>
                        <a:latin typeface="Calibri" panose="020F0502020204030204" pitchFamily="34" charset="0"/>
                      </a:endParaRPr>
                    </a:p>
                  </a:txBody>
                  <a:tcPr marL="1825" marR="1825" marT="1825" marB="0" anchor="b"/>
                </a:tc>
                <a:extLst>
                  <a:ext uri="{0D108BD9-81ED-4DB2-BD59-A6C34878D82A}">
                    <a16:rowId xmlns:a16="http://schemas.microsoft.com/office/drawing/2014/main" val="162696694"/>
                  </a:ext>
                </a:extLst>
              </a:tr>
              <a:tr h="301841">
                <a:tc>
                  <a:txBody>
                    <a:bodyPr/>
                    <a:lstStyle/>
                    <a:p>
                      <a:pPr algn="l" fontAlgn="b"/>
                      <a:r>
                        <a:rPr lang="en-US" sz="1000" u="none" strike="noStrike" dirty="0">
                          <a:effectLst/>
                        </a:rPr>
                        <a:t>According to the International Data Corporation (IDC) by the year 2025, the total amount of digital data created worldwide will rise to how many zettabytes?</a:t>
                      </a:r>
                      <a:endParaRPr lang="en-US" sz="1000" b="0" i="0" u="none" strike="noStrike" dirty="0">
                        <a:solidFill>
                          <a:srgbClr val="000000"/>
                        </a:solidFill>
                        <a:effectLst/>
                        <a:latin typeface="Calibri" panose="020F0502020204030204" pitchFamily="34" charset="0"/>
                      </a:endParaRPr>
                    </a:p>
                  </a:txBody>
                  <a:tcPr marL="1825" marR="1825" marT="1825" marB="0" anchor="b"/>
                </a:tc>
                <a:extLst>
                  <a:ext uri="{0D108BD9-81ED-4DB2-BD59-A6C34878D82A}">
                    <a16:rowId xmlns:a16="http://schemas.microsoft.com/office/drawing/2014/main" val="1130552911"/>
                  </a:ext>
                </a:extLst>
              </a:tr>
              <a:tr h="43805">
                <a:tc>
                  <a:txBody>
                    <a:bodyPr/>
                    <a:lstStyle/>
                    <a:p>
                      <a:pPr algn="r" fontAlgn="b"/>
                      <a:r>
                        <a:rPr lang="en-US" sz="1000" u="none" strike="noStrike" dirty="0">
                          <a:effectLst/>
                        </a:rPr>
                        <a:t>163</a:t>
                      </a:r>
                      <a:endParaRPr lang="en-US" sz="1000" b="0" i="0" u="none" strike="noStrike" dirty="0">
                        <a:solidFill>
                          <a:srgbClr val="000000"/>
                        </a:solidFill>
                        <a:effectLst/>
                        <a:latin typeface="Calibri" panose="020F0502020204030204" pitchFamily="34" charset="0"/>
                      </a:endParaRPr>
                    </a:p>
                  </a:txBody>
                  <a:tcPr marL="1825" marR="1825" marT="1825" marB="0" anchor="b"/>
                </a:tc>
                <a:extLst>
                  <a:ext uri="{0D108BD9-81ED-4DB2-BD59-A6C34878D82A}">
                    <a16:rowId xmlns:a16="http://schemas.microsoft.com/office/drawing/2014/main" val="2687856820"/>
                  </a:ext>
                </a:extLst>
              </a:tr>
              <a:tr h="178342">
                <a:tc>
                  <a:txBody>
                    <a:bodyPr/>
                    <a:lstStyle/>
                    <a:p>
                      <a:pPr algn="l" fontAlgn="b"/>
                      <a:r>
                        <a:rPr lang="en-US" sz="1000" u="none" strike="noStrike" dirty="0">
                          <a:effectLst/>
                        </a:rPr>
                        <a:t>The IDC predicts by 2025, the total amount of digital data created worldwide will rise to 163 zettabytes. </a:t>
                      </a:r>
                      <a:endParaRPr lang="en-US" sz="1000" b="0" i="1" u="none" strike="noStrike" dirty="0">
                        <a:solidFill>
                          <a:srgbClr val="000000"/>
                        </a:solidFill>
                        <a:effectLst/>
                        <a:latin typeface="Calibri" panose="020F0502020204030204" pitchFamily="34" charset="0"/>
                      </a:endParaRPr>
                    </a:p>
                  </a:txBody>
                  <a:tcPr marL="1825" marR="1825" marT="1825" marB="0" anchor="b"/>
                </a:tc>
                <a:extLst>
                  <a:ext uri="{0D108BD9-81ED-4DB2-BD59-A6C34878D82A}">
                    <a16:rowId xmlns:a16="http://schemas.microsoft.com/office/drawing/2014/main" val="674369160"/>
                  </a:ext>
                </a:extLst>
              </a:tr>
              <a:tr h="328474">
                <a:tc>
                  <a:txBody>
                    <a:bodyPr/>
                    <a:lstStyle/>
                    <a:p>
                      <a:pPr algn="l" fontAlgn="b"/>
                      <a:r>
                        <a:rPr lang="en-US" sz="1000" u="none" strike="noStrike" dirty="0">
                          <a:effectLst/>
                        </a:rPr>
                        <a:t>As its client base grew, what solution did </a:t>
                      </a:r>
                      <a:r>
                        <a:rPr lang="en-US" sz="1000" u="none" strike="noStrike" dirty="0" err="1">
                          <a:effectLst/>
                        </a:rPr>
                        <a:t>ActivTrades</a:t>
                      </a:r>
                      <a:r>
                        <a:rPr lang="en-US" sz="1000" u="none" strike="noStrike" dirty="0">
                          <a:effectLst/>
                        </a:rPr>
                        <a:t> provision in order to cut latency, accelerate execution, and streamline the delivery of new functions?</a:t>
                      </a:r>
                      <a:endParaRPr lang="en-US" sz="1000" b="0" i="0" u="none" strike="noStrike" dirty="0">
                        <a:solidFill>
                          <a:srgbClr val="000000"/>
                        </a:solidFill>
                        <a:effectLst/>
                        <a:latin typeface="Calibri" panose="020F0502020204030204" pitchFamily="34" charset="0"/>
                      </a:endParaRPr>
                    </a:p>
                  </a:txBody>
                  <a:tcPr marL="1825" marR="1825" marT="1825" marB="0" anchor="b"/>
                </a:tc>
                <a:extLst>
                  <a:ext uri="{0D108BD9-81ED-4DB2-BD59-A6C34878D82A}">
                    <a16:rowId xmlns:a16="http://schemas.microsoft.com/office/drawing/2014/main" val="660450354"/>
                  </a:ext>
                </a:extLst>
              </a:tr>
              <a:tr h="275208">
                <a:tc>
                  <a:txBody>
                    <a:bodyPr/>
                    <a:lstStyle/>
                    <a:p>
                      <a:pPr algn="l" fontAlgn="b"/>
                      <a:r>
                        <a:rPr lang="en-US" sz="1000" u="none" strike="noStrike" dirty="0">
                          <a:effectLst/>
                        </a:rPr>
                        <a:t>It migrated three major systems from on-premises infrastructure to IBM Cloud for VMware solutions, backed by data storage, networking, and security offerings on the IBM Cloud.</a:t>
                      </a:r>
                      <a:endParaRPr lang="en-US" sz="1000" b="0" i="0" u="none" strike="noStrike" dirty="0">
                        <a:solidFill>
                          <a:srgbClr val="000000"/>
                        </a:solidFill>
                        <a:effectLst/>
                        <a:latin typeface="Calibri" panose="020F0502020204030204" pitchFamily="34" charset="0"/>
                      </a:endParaRPr>
                    </a:p>
                  </a:txBody>
                  <a:tcPr marL="1825" marR="1825" marT="1825" marB="0" anchor="b"/>
                </a:tc>
                <a:extLst>
                  <a:ext uri="{0D108BD9-81ED-4DB2-BD59-A6C34878D82A}">
                    <a16:rowId xmlns:a16="http://schemas.microsoft.com/office/drawing/2014/main" val="816305694"/>
                  </a:ext>
                </a:extLst>
              </a:tr>
            </a:tbl>
          </a:graphicData>
        </a:graphic>
      </p:graphicFrame>
      <p:graphicFrame>
        <p:nvGraphicFramePr>
          <p:cNvPr id="5" name="Table 4">
            <a:extLst>
              <a:ext uri="{FF2B5EF4-FFF2-40B4-BE49-F238E27FC236}">
                <a16:creationId xmlns:a16="http://schemas.microsoft.com/office/drawing/2014/main" id="{90791284-A735-4683-9F24-B573E293361C}"/>
              </a:ext>
            </a:extLst>
          </p:cNvPr>
          <p:cNvGraphicFramePr>
            <a:graphicFrameLocks noGrp="1"/>
          </p:cNvGraphicFramePr>
          <p:nvPr>
            <p:extLst>
              <p:ext uri="{D42A27DB-BD31-4B8C-83A1-F6EECF244321}">
                <p14:modId xmlns:p14="http://schemas.microsoft.com/office/powerpoint/2010/main" val="200737737"/>
              </p:ext>
            </p:extLst>
          </p:nvPr>
        </p:nvGraphicFramePr>
        <p:xfrm>
          <a:off x="285749" y="5584998"/>
          <a:ext cx="4981574" cy="1047566"/>
        </p:xfrm>
        <a:graphic>
          <a:graphicData uri="http://schemas.openxmlformats.org/drawingml/2006/table">
            <a:tbl>
              <a:tblPr>
                <a:tableStyleId>{5C22544A-7EE6-4342-B048-85BDC9FD1C3A}</a:tableStyleId>
              </a:tblPr>
              <a:tblGrid>
                <a:gridCol w="4981574">
                  <a:extLst>
                    <a:ext uri="{9D8B030D-6E8A-4147-A177-3AD203B41FA5}">
                      <a16:colId xmlns:a16="http://schemas.microsoft.com/office/drawing/2014/main" val="1416617765"/>
                    </a:ext>
                  </a:extLst>
                </a:gridCol>
              </a:tblGrid>
              <a:tr h="408373">
                <a:tc>
                  <a:txBody>
                    <a:bodyPr/>
                    <a:lstStyle/>
                    <a:p>
                      <a:pPr algn="l" fontAlgn="b"/>
                      <a:r>
                        <a:rPr lang="en-US" sz="1000" u="none" strike="noStrike" dirty="0">
                          <a:effectLst/>
                        </a:rPr>
                        <a:t>A secure, distributed, and open technology with lower costs that builds transparency and traceability in transactional applications describes what? </a:t>
                      </a:r>
                      <a:endParaRPr lang="en-US" sz="1000" b="0" i="0" u="none" strike="noStrike" dirty="0">
                        <a:solidFill>
                          <a:srgbClr val="000000"/>
                        </a:solidFill>
                        <a:effectLst/>
                        <a:latin typeface="Calibri" panose="020F0502020204030204" pitchFamily="34" charset="0"/>
                      </a:endParaRPr>
                    </a:p>
                  </a:txBody>
                  <a:tcPr marL="4928" marR="4928" marT="4928" marB="0" anchor="b"/>
                </a:tc>
                <a:extLst>
                  <a:ext uri="{0D108BD9-81ED-4DB2-BD59-A6C34878D82A}">
                    <a16:rowId xmlns:a16="http://schemas.microsoft.com/office/drawing/2014/main" val="1336064798"/>
                  </a:ext>
                </a:extLst>
              </a:tr>
              <a:tr h="221756">
                <a:tc>
                  <a:txBody>
                    <a:bodyPr/>
                    <a:lstStyle/>
                    <a:p>
                      <a:pPr algn="l" fontAlgn="b"/>
                      <a:r>
                        <a:rPr lang="en-US" sz="1000" u="none" strike="noStrike" dirty="0">
                          <a:effectLst/>
                        </a:rPr>
                        <a:t>Blockchain</a:t>
                      </a:r>
                      <a:endParaRPr lang="en-US" sz="1000" b="0" i="0" u="none" strike="noStrike" dirty="0">
                        <a:solidFill>
                          <a:srgbClr val="000000"/>
                        </a:solidFill>
                        <a:effectLst/>
                        <a:latin typeface="Calibri" panose="020F0502020204030204" pitchFamily="34" charset="0"/>
                      </a:endParaRPr>
                    </a:p>
                  </a:txBody>
                  <a:tcPr marL="4928" marR="4928" marT="4928" marB="0" anchor="b"/>
                </a:tc>
                <a:extLst>
                  <a:ext uri="{0D108BD9-81ED-4DB2-BD59-A6C34878D82A}">
                    <a16:rowId xmlns:a16="http://schemas.microsoft.com/office/drawing/2014/main" val="273543919"/>
                  </a:ext>
                </a:extLst>
              </a:tr>
              <a:tr h="417437">
                <a:tc>
                  <a:txBody>
                    <a:bodyPr/>
                    <a:lstStyle/>
                    <a:p>
                      <a:pPr algn="l" fontAlgn="b"/>
                      <a:r>
                        <a:rPr lang="en-US" sz="1000" u="none" strike="noStrike" dirty="0">
                          <a:effectLst/>
                        </a:rPr>
                        <a:t>Blockchain is a secure, distributed, and open technology with lower costs that builds transparency and traceability in transactional applications.</a:t>
                      </a:r>
                      <a:endParaRPr lang="en-US" sz="1000" b="0" i="1" u="none" strike="noStrike" dirty="0">
                        <a:solidFill>
                          <a:srgbClr val="000000"/>
                        </a:solidFill>
                        <a:effectLst/>
                        <a:latin typeface="Calibri" panose="020F0502020204030204" pitchFamily="34" charset="0"/>
                      </a:endParaRPr>
                    </a:p>
                  </a:txBody>
                  <a:tcPr marL="4928" marR="4928" marT="4928" marB="0" anchor="b"/>
                </a:tc>
                <a:extLst>
                  <a:ext uri="{0D108BD9-81ED-4DB2-BD59-A6C34878D82A}">
                    <a16:rowId xmlns:a16="http://schemas.microsoft.com/office/drawing/2014/main" val="2935857448"/>
                  </a:ext>
                </a:extLst>
              </a:tr>
            </a:tbl>
          </a:graphicData>
        </a:graphic>
      </p:graphicFrame>
      <p:graphicFrame>
        <p:nvGraphicFramePr>
          <p:cNvPr id="6" name="Table 5">
            <a:extLst>
              <a:ext uri="{FF2B5EF4-FFF2-40B4-BE49-F238E27FC236}">
                <a16:creationId xmlns:a16="http://schemas.microsoft.com/office/drawing/2014/main" id="{D554A355-1806-410B-B3FF-B1DE7CDC9F16}"/>
              </a:ext>
            </a:extLst>
          </p:cNvPr>
          <p:cNvGraphicFramePr>
            <a:graphicFrameLocks noGrp="1"/>
          </p:cNvGraphicFramePr>
          <p:nvPr>
            <p:extLst>
              <p:ext uri="{D42A27DB-BD31-4B8C-83A1-F6EECF244321}">
                <p14:modId xmlns:p14="http://schemas.microsoft.com/office/powerpoint/2010/main" val="2832655913"/>
              </p:ext>
            </p:extLst>
          </p:nvPr>
        </p:nvGraphicFramePr>
        <p:xfrm>
          <a:off x="6579693" y="90765"/>
          <a:ext cx="4981574" cy="1112884"/>
        </p:xfrm>
        <a:graphic>
          <a:graphicData uri="http://schemas.openxmlformats.org/drawingml/2006/table">
            <a:tbl>
              <a:tblPr>
                <a:tableStyleId>{5C22544A-7EE6-4342-B048-85BDC9FD1C3A}</a:tableStyleId>
              </a:tblPr>
              <a:tblGrid>
                <a:gridCol w="4981574">
                  <a:extLst>
                    <a:ext uri="{9D8B030D-6E8A-4147-A177-3AD203B41FA5}">
                      <a16:colId xmlns:a16="http://schemas.microsoft.com/office/drawing/2014/main" val="4070928738"/>
                    </a:ext>
                  </a:extLst>
                </a:gridCol>
              </a:tblGrid>
              <a:tr h="464814">
                <a:tc>
                  <a:txBody>
                    <a:bodyPr/>
                    <a:lstStyle/>
                    <a:p>
                      <a:pPr algn="l" fontAlgn="b"/>
                      <a:r>
                        <a:rPr lang="en-US" sz="1000" u="none" strike="noStrike" dirty="0">
                          <a:effectLst/>
                        </a:rPr>
                        <a:t>A secure, distributed, and open technology with lower costs that builds transparency and traceability in transactional applications describes what? </a:t>
                      </a:r>
                      <a:endParaRPr lang="en-US" sz="1000" b="0" i="0" u="none" strike="noStrike" dirty="0">
                        <a:solidFill>
                          <a:srgbClr val="000000"/>
                        </a:solidFill>
                        <a:effectLst/>
                        <a:latin typeface="Calibri" panose="020F0502020204030204" pitchFamily="34" charset="0"/>
                      </a:endParaRPr>
                    </a:p>
                  </a:txBody>
                  <a:tcPr marL="4928" marR="4928" marT="4928" marB="0" anchor="b"/>
                </a:tc>
                <a:extLst>
                  <a:ext uri="{0D108BD9-81ED-4DB2-BD59-A6C34878D82A}">
                    <a16:rowId xmlns:a16="http://schemas.microsoft.com/office/drawing/2014/main" val="132499102"/>
                  </a:ext>
                </a:extLst>
              </a:tr>
              <a:tr h="221756">
                <a:tc>
                  <a:txBody>
                    <a:bodyPr/>
                    <a:lstStyle/>
                    <a:p>
                      <a:pPr algn="l" fontAlgn="b"/>
                      <a:r>
                        <a:rPr lang="en-US" sz="1000" u="none" strike="noStrike">
                          <a:effectLst/>
                        </a:rPr>
                        <a:t>Blockchain</a:t>
                      </a:r>
                      <a:endParaRPr lang="en-US" sz="1000" b="0" i="0" u="none" strike="noStrike">
                        <a:solidFill>
                          <a:srgbClr val="000000"/>
                        </a:solidFill>
                        <a:effectLst/>
                        <a:latin typeface="Calibri" panose="020F0502020204030204" pitchFamily="34" charset="0"/>
                      </a:endParaRPr>
                    </a:p>
                  </a:txBody>
                  <a:tcPr marL="4928" marR="4928" marT="4928" marB="0" anchor="b"/>
                </a:tc>
                <a:extLst>
                  <a:ext uri="{0D108BD9-81ED-4DB2-BD59-A6C34878D82A}">
                    <a16:rowId xmlns:a16="http://schemas.microsoft.com/office/drawing/2014/main" val="1011848773"/>
                  </a:ext>
                </a:extLst>
              </a:tr>
              <a:tr h="426314">
                <a:tc>
                  <a:txBody>
                    <a:bodyPr/>
                    <a:lstStyle/>
                    <a:p>
                      <a:pPr algn="l" fontAlgn="b"/>
                      <a:r>
                        <a:rPr lang="en-US" sz="1000" u="none" strike="noStrike" dirty="0">
                          <a:effectLst/>
                        </a:rPr>
                        <a:t>Blockchain is a secure, distributed, and open technology with lower costs that builds transparency and traceability in transactional applications.</a:t>
                      </a:r>
                      <a:endParaRPr lang="en-US" sz="1000" b="0" i="1" u="none" strike="noStrike" dirty="0">
                        <a:solidFill>
                          <a:srgbClr val="000000"/>
                        </a:solidFill>
                        <a:effectLst/>
                        <a:latin typeface="Calibri" panose="020F0502020204030204" pitchFamily="34" charset="0"/>
                      </a:endParaRPr>
                    </a:p>
                  </a:txBody>
                  <a:tcPr marL="4928" marR="4928" marT="4928" marB="0" anchor="b"/>
                </a:tc>
                <a:extLst>
                  <a:ext uri="{0D108BD9-81ED-4DB2-BD59-A6C34878D82A}">
                    <a16:rowId xmlns:a16="http://schemas.microsoft.com/office/drawing/2014/main" val="3941165436"/>
                  </a:ext>
                </a:extLst>
              </a:tr>
            </a:tbl>
          </a:graphicData>
        </a:graphic>
      </p:graphicFrame>
      <p:graphicFrame>
        <p:nvGraphicFramePr>
          <p:cNvPr id="7" name="Table 6">
            <a:extLst>
              <a:ext uri="{FF2B5EF4-FFF2-40B4-BE49-F238E27FC236}">
                <a16:creationId xmlns:a16="http://schemas.microsoft.com/office/drawing/2014/main" id="{C0B47451-CDD7-4113-B090-311CCB29DA8B}"/>
              </a:ext>
            </a:extLst>
          </p:cNvPr>
          <p:cNvGraphicFramePr>
            <a:graphicFrameLocks noGrp="1"/>
          </p:cNvGraphicFramePr>
          <p:nvPr>
            <p:extLst>
              <p:ext uri="{D42A27DB-BD31-4B8C-83A1-F6EECF244321}">
                <p14:modId xmlns:p14="http://schemas.microsoft.com/office/powerpoint/2010/main" val="1101678963"/>
              </p:ext>
            </p:extLst>
          </p:nvPr>
        </p:nvGraphicFramePr>
        <p:xfrm>
          <a:off x="6579694" y="1407648"/>
          <a:ext cx="4981573" cy="1136342"/>
        </p:xfrm>
        <a:graphic>
          <a:graphicData uri="http://schemas.openxmlformats.org/drawingml/2006/table">
            <a:tbl>
              <a:tblPr>
                <a:tableStyleId>{5C22544A-7EE6-4342-B048-85BDC9FD1C3A}</a:tableStyleId>
              </a:tblPr>
              <a:tblGrid>
                <a:gridCol w="4981573">
                  <a:extLst>
                    <a:ext uri="{9D8B030D-6E8A-4147-A177-3AD203B41FA5}">
                      <a16:colId xmlns:a16="http://schemas.microsoft.com/office/drawing/2014/main" val="624373235"/>
                    </a:ext>
                  </a:extLst>
                </a:gridCol>
              </a:tblGrid>
              <a:tr h="452761">
                <a:tc>
                  <a:txBody>
                    <a:bodyPr/>
                    <a:lstStyle/>
                    <a:p>
                      <a:pPr algn="l" fontAlgn="b"/>
                      <a:r>
                        <a:rPr lang="en-US" sz="1000" u="none" strike="noStrike" dirty="0">
                          <a:effectLst/>
                        </a:rPr>
                        <a:t>A secure, distributed, and open technology with lower costs that builds transparency and traceability in transactional applications describes what? </a:t>
                      </a:r>
                      <a:endParaRPr lang="en-US" sz="1000" b="0" i="0" u="none" strike="noStrike" dirty="0">
                        <a:solidFill>
                          <a:srgbClr val="000000"/>
                        </a:solidFill>
                        <a:effectLst/>
                        <a:latin typeface="Calibri" panose="020F0502020204030204" pitchFamily="34" charset="0"/>
                      </a:endParaRPr>
                    </a:p>
                  </a:txBody>
                  <a:tcPr marL="4928" marR="4928" marT="4928" marB="0" anchor="b"/>
                </a:tc>
                <a:extLst>
                  <a:ext uri="{0D108BD9-81ED-4DB2-BD59-A6C34878D82A}">
                    <a16:rowId xmlns:a16="http://schemas.microsoft.com/office/drawing/2014/main" val="3861042901"/>
                  </a:ext>
                </a:extLst>
              </a:tr>
              <a:tr h="221756">
                <a:tc>
                  <a:txBody>
                    <a:bodyPr/>
                    <a:lstStyle/>
                    <a:p>
                      <a:pPr algn="l" fontAlgn="b"/>
                      <a:r>
                        <a:rPr lang="en-US" sz="1000" u="none" strike="noStrike" dirty="0">
                          <a:effectLst/>
                        </a:rPr>
                        <a:t>Blockchain</a:t>
                      </a:r>
                      <a:endParaRPr lang="en-US" sz="1000" b="0" i="0" u="none" strike="noStrike" dirty="0">
                        <a:solidFill>
                          <a:srgbClr val="000000"/>
                        </a:solidFill>
                        <a:effectLst/>
                        <a:latin typeface="Calibri" panose="020F0502020204030204" pitchFamily="34" charset="0"/>
                      </a:endParaRPr>
                    </a:p>
                  </a:txBody>
                  <a:tcPr marL="4928" marR="4928" marT="4928" marB="0" anchor="b"/>
                </a:tc>
                <a:extLst>
                  <a:ext uri="{0D108BD9-81ED-4DB2-BD59-A6C34878D82A}">
                    <a16:rowId xmlns:a16="http://schemas.microsoft.com/office/drawing/2014/main" val="3113814084"/>
                  </a:ext>
                </a:extLst>
              </a:tr>
              <a:tr h="461825">
                <a:tc>
                  <a:txBody>
                    <a:bodyPr/>
                    <a:lstStyle/>
                    <a:p>
                      <a:pPr algn="l" fontAlgn="b"/>
                      <a:r>
                        <a:rPr lang="en-US" sz="1000" u="none" strike="noStrike" dirty="0">
                          <a:effectLst/>
                        </a:rPr>
                        <a:t>Blockchain is a secure, distributed, and open technology with lower costs that builds transparency and traceability in transactional applications.</a:t>
                      </a:r>
                      <a:endParaRPr lang="en-US" sz="1000" b="0" i="1" u="none" strike="noStrike" dirty="0">
                        <a:solidFill>
                          <a:srgbClr val="000000"/>
                        </a:solidFill>
                        <a:effectLst/>
                        <a:latin typeface="Calibri" panose="020F0502020204030204" pitchFamily="34" charset="0"/>
                      </a:endParaRPr>
                    </a:p>
                  </a:txBody>
                  <a:tcPr marL="4928" marR="4928" marT="4928" marB="0" anchor="b"/>
                </a:tc>
                <a:extLst>
                  <a:ext uri="{0D108BD9-81ED-4DB2-BD59-A6C34878D82A}">
                    <a16:rowId xmlns:a16="http://schemas.microsoft.com/office/drawing/2014/main" val="1184976470"/>
                  </a:ext>
                </a:extLst>
              </a:tr>
            </a:tbl>
          </a:graphicData>
        </a:graphic>
      </p:graphicFrame>
      <p:graphicFrame>
        <p:nvGraphicFramePr>
          <p:cNvPr id="8" name="Table 7">
            <a:extLst>
              <a:ext uri="{FF2B5EF4-FFF2-40B4-BE49-F238E27FC236}">
                <a16:creationId xmlns:a16="http://schemas.microsoft.com/office/drawing/2014/main" id="{C48F583E-9A08-402B-B963-D549CAE213DC}"/>
              </a:ext>
            </a:extLst>
          </p:cNvPr>
          <p:cNvGraphicFramePr>
            <a:graphicFrameLocks noGrp="1"/>
          </p:cNvGraphicFramePr>
          <p:nvPr>
            <p:extLst>
              <p:ext uri="{D42A27DB-BD31-4B8C-83A1-F6EECF244321}">
                <p14:modId xmlns:p14="http://schemas.microsoft.com/office/powerpoint/2010/main" val="1778642250"/>
              </p:ext>
            </p:extLst>
          </p:nvPr>
        </p:nvGraphicFramePr>
        <p:xfrm>
          <a:off x="6538076" y="2831980"/>
          <a:ext cx="5274443" cy="1034434"/>
        </p:xfrm>
        <a:graphic>
          <a:graphicData uri="http://schemas.openxmlformats.org/drawingml/2006/table">
            <a:tbl>
              <a:tblPr>
                <a:tableStyleId>{5C22544A-7EE6-4342-B048-85BDC9FD1C3A}</a:tableStyleId>
              </a:tblPr>
              <a:tblGrid>
                <a:gridCol w="5274443">
                  <a:extLst>
                    <a:ext uri="{9D8B030D-6E8A-4147-A177-3AD203B41FA5}">
                      <a16:colId xmlns:a16="http://schemas.microsoft.com/office/drawing/2014/main" val="3329079293"/>
                    </a:ext>
                  </a:extLst>
                </a:gridCol>
              </a:tblGrid>
              <a:tr h="461639">
                <a:tc>
                  <a:txBody>
                    <a:bodyPr/>
                    <a:lstStyle/>
                    <a:p>
                      <a:pPr algn="l" fontAlgn="b"/>
                      <a:r>
                        <a:rPr lang="en-US" sz="1000" u="none" strike="noStrike" dirty="0">
                          <a:effectLst/>
                        </a:rPr>
                        <a:t>An IBM retail client wants help with gathering data on their customers’ buying habits relative to their five top products.   Which cloud service can be added to help support the client with this request?</a:t>
                      </a:r>
                      <a:endParaRPr lang="en-US" sz="1000" b="0" i="0" u="none" strike="noStrike" dirty="0">
                        <a:solidFill>
                          <a:srgbClr val="000000"/>
                        </a:solidFill>
                        <a:effectLst/>
                        <a:latin typeface="Calibri" panose="020F0502020204030204" pitchFamily="34" charset="0"/>
                      </a:endParaRPr>
                    </a:p>
                  </a:txBody>
                  <a:tcPr marL="5048" marR="5048" marT="5048" marB="0" anchor="b"/>
                </a:tc>
                <a:extLst>
                  <a:ext uri="{0D108BD9-81ED-4DB2-BD59-A6C34878D82A}">
                    <a16:rowId xmlns:a16="http://schemas.microsoft.com/office/drawing/2014/main" val="1522092890"/>
                  </a:ext>
                </a:extLst>
              </a:tr>
              <a:tr h="121151">
                <a:tc>
                  <a:txBody>
                    <a:bodyPr/>
                    <a:lstStyle/>
                    <a:p>
                      <a:pPr algn="l" fontAlgn="b"/>
                      <a:r>
                        <a:rPr lang="en-US" sz="1000" u="none" strike="noStrike" dirty="0">
                          <a:effectLst/>
                        </a:rPr>
                        <a:t>Analytics</a:t>
                      </a:r>
                      <a:endParaRPr lang="en-US" sz="1000" b="0" i="0" u="none" strike="noStrike" dirty="0">
                        <a:solidFill>
                          <a:srgbClr val="000000"/>
                        </a:solidFill>
                        <a:effectLst/>
                        <a:latin typeface="Calibri" panose="020F0502020204030204" pitchFamily="34" charset="0"/>
                      </a:endParaRPr>
                    </a:p>
                  </a:txBody>
                  <a:tcPr marL="5048" marR="5048" marT="5048" marB="0" anchor="b"/>
                </a:tc>
                <a:extLst>
                  <a:ext uri="{0D108BD9-81ED-4DB2-BD59-A6C34878D82A}">
                    <a16:rowId xmlns:a16="http://schemas.microsoft.com/office/drawing/2014/main" val="107104245"/>
                  </a:ext>
                </a:extLst>
              </a:tr>
              <a:tr h="415347">
                <a:tc>
                  <a:txBody>
                    <a:bodyPr/>
                    <a:lstStyle/>
                    <a:p>
                      <a:pPr algn="l" fontAlgn="b"/>
                      <a:r>
                        <a:rPr lang="en-US" sz="1000" u="none" strike="noStrike" dirty="0">
                          <a:effectLst/>
                        </a:rPr>
                        <a:t>Analytic technologies on the cloud can be leveraged to help the client track trends and analyze the data. </a:t>
                      </a:r>
                      <a:endParaRPr lang="en-US" sz="1000" b="0" i="1" u="none" strike="noStrike" dirty="0">
                        <a:solidFill>
                          <a:srgbClr val="000000"/>
                        </a:solidFill>
                        <a:effectLst/>
                        <a:latin typeface="Calibri" panose="020F0502020204030204" pitchFamily="34" charset="0"/>
                      </a:endParaRPr>
                    </a:p>
                  </a:txBody>
                  <a:tcPr marL="5048" marR="5048" marT="5048" marB="0" anchor="b"/>
                </a:tc>
                <a:extLst>
                  <a:ext uri="{0D108BD9-81ED-4DB2-BD59-A6C34878D82A}">
                    <a16:rowId xmlns:a16="http://schemas.microsoft.com/office/drawing/2014/main" val="2772825889"/>
                  </a:ext>
                </a:extLst>
              </a:tr>
            </a:tbl>
          </a:graphicData>
        </a:graphic>
      </p:graphicFrame>
      <p:graphicFrame>
        <p:nvGraphicFramePr>
          <p:cNvPr id="9" name="Table 8">
            <a:extLst>
              <a:ext uri="{FF2B5EF4-FFF2-40B4-BE49-F238E27FC236}">
                <a16:creationId xmlns:a16="http://schemas.microsoft.com/office/drawing/2014/main" id="{2B0AC1AD-CC48-44D9-B2A1-522C0942F43C}"/>
              </a:ext>
            </a:extLst>
          </p:cNvPr>
          <p:cNvGraphicFramePr>
            <a:graphicFrameLocks noGrp="1"/>
          </p:cNvGraphicFramePr>
          <p:nvPr>
            <p:extLst>
              <p:ext uri="{D42A27DB-BD31-4B8C-83A1-F6EECF244321}">
                <p14:modId xmlns:p14="http://schemas.microsoft.com/office/powerpoint/2010/main" val="1211398473"/>
              </p:ext>
            </p:extLst>
          </p:nvPr>
        </p:nvGraphicFramePr>
        <p:xfrm>
          <a:off x="6538076" y="4108050"/>
          <a:ext cx="4981574" cy="1220328"/>
        </p:xfrm>
        <a:graphic>
          <a:graphicData uri="http://schemas.openxmlformats.org/drawingml/2006/table">
            <a:tbl>
              <a:tblPr>
                <a:tableStyleId>{5C22544A-7EE6-4342-B048-85BDC9FD1C3A}</a:tableStyleId>
              </a:tblPr>
              <a:tblGrid>
                <a:gridCol w="4981574">
                  <a:extLst>
                    <a:ext uri="{9D8B030D-6E8A-4147-A177-3AD203B41FA5}">
                      <a16:colId xmlns:a16="http://schemas.microsoft.com/office/drawing/2014/main" val="801121268"/>
                    </a:ext>
                  </a:extLst>
                </a:gridCol>
              </a:tblGrid>
              <a:tr h="603682">
                <a:tc>
                  <a:txBody>
                    <a:bodyPr/>
                    <a:lstStyle/>
                    <a:p>
                      <a:pPr algn="l" fontAlgn="b"/>
                      <a:r>
                        <a:rPr lang="en-US" sz="1000" u="none" strike="noStrike" dirty="0">
                          <a:effectLst/>
                        </a:rPr>
                        <a:t>Which company recognized the opportunity to remove the constraints of their existing customer-facing applications based on monolithic code into cloud-native based microservices architecture on the cloud?</a:t>
                      </a:r>
                      <a:endParaRPr lang="en-US" sz="1000" b="0" i="0" u="none" strike="noStrike" dirty="0">
                        <a:solidFill>
                          <a:srgbClr val="000000"/>
                        </a:solidFill>
                        <a:effectLst/>
                        <a:latin typeface="Calibri" panose="020F0502020204030204" pitchFamily="34" charset="0"/>
                      </a:endParaRPr>
                    </a:p>
                  </a:txBody>
                  <a:tcPr marL="3523" marR="3523" marT="3523" marB="0" anchor="b"/>
                </a:tc>
                <a:extLst>
                  <a:ext uri="{0D108BD9-81ED-4DB2-BD59-A6C34878D82A}">
                    <a16:rowId xmlns:a16="http://schemas.microsoft.com/office/drawing/2014/main" val="171664265"/>
                  </a:ext>
                </a:extLst>
              </a:tr>
              <a:tr h="0">
                <a:tc>
                  <a:txBody>
                    <a:bodyPr/>
                    <a:lstStyle/>
                    <a:p>
                      <a:pPr algn="l" fontAlgn="b"/>
                      <a:r>
                        <a:rPr lang="en-US" sz="1000" u="none" strike="noStrike">
                          <a:effectLst/>
                        </a:rPr>
                        <a:t>American Airlines</a:t>
                      </a:r>
                      <a:endParaRPr lang="en-US" sz="1000" b="0" i="0" u="none" strike="noStrike">
                        <a:solidFill>
                          <a:srgbClr val="000000"/>
                        </a:solidFill>
                        <a:effectLst/>
                        <a:latin typeface="Calibri" panose="020F0502020204030204" pitchFamily="34" charset="0"/>
                      </a:endParaRPr>
                    </a:p>
                  </a:txBody>
                  <a:tcPr marL="3523" marR="3523" marT="3523" marB="0" anchor="b"/>
                </a:tc>
                <a:extLst>
                  <a:ext uri="{0D108BD9-81ED-4DB2-BD59-A6C34878D82A}">
                    <a16:rowId xmlns:a16="http://schemas.microsoft.com/office/drawing/2014/main" val="176439094"/>
                  </a:ext>
                </a:extLst>
              </a:tr>
              <a:tr h="456636">
                <a:tc>
                  <a:txBody>
                    <a:bodyPr/>
                    <a:lstStyle/>
                    <a:p>
                      <a:pPr algn="l" fontAlgn="b"/>
                      <a:r>
                        <a:rPr lang="en-US" sz="1000" u="none" strike="noStrike" dirty="0">
                          <a:effectLst/>
                        </a:rPr>
                        <a:t>American Airlines recognized the opportunity to remove the constraints of their existing customer-facing applications based on monolithic code into cloud-native based microservices architecture on the cloud.</a:t>
                      </a:r>
                      <a:endParaRPr lang="en-US" sz="1000" b="0" i="1" u="none" strike="noStrike" dirty="0">
                        <a:solidFill>
                          <a:srgbClr val="000000"/>
                        </a:solidFill>
                        <a:effectLst/>
                        <a:latin typeface="Calibri" panose="020F0502020204030204" pitchFamily="34" charset="0"/>
                      </a:endParaRPr>
                    </a:p>
                  </a:txBody>
                  <a:tcPr marL="3523" marR="3523" marT="3523" marB="0" anchor="b"/>
                </a:tc>
                <a:extLst>
                  <a:ext uri="{0D108BD9-81ED-4DB2-BD59-A6C34878D82A}">
                    <a16:rowId xmlns:a16="http://schemas.microsoft.com/office/drawing/2014/main" val="2343456982"/>
                  </a:ext>
                </a:extLst>
              </a:tr>
            </a:tbl>
          </a:graphicData>
        </a:graphic>
      </p:graphicFrame>
      <p:graphicFrame>
        <p:nvGraphicFramePr>
          <p:cNvPr id="10" name="Table 9">
            <a:extLst>
              <a:ext uri="{FF2B5EF4-FFF2-40B4-BE49-F238E27FC236}">
                <a16:creationId xmlns:a16="http://schemas.microsoft.com/office/drawing/2014/main" id="{68D86061-ED5F-49FF-AC26-04A935E249EF}"/>
              </a:ext>
            </a:extLst>
          </p:cNvPr>
          <p:cNvGraphicFramePr>
            <a:graphicFrameLocks noGrp="1"/>
          </p:cNvGraphicFramePr>
          <p:nvPr>
            <p:extLst>
              <p:ext uri="{D42A27DB-BD31-4B8C-83A1-F6EECF244321}">
                <p14:modId xmlns:p14="http://schemas.microsoft.com/office/powerpoint/2010/main" val="1176832222"/>
              </p:ext>
            </p:extLst>
          </p:nvPr>
        </p:nvGraphicFramePr>
        <p:xfrm>
          <a:off x="6579693" y="5570015"/>
          <a:ext cx="4695825" cy="1062549"/>
        </p:xfrm>
        <a:graphic>
          <a:graphicData uri="http://schemas.openxmlformats.org/drawingml/2006/table">
            <a:tbl>
              <a:tblPr>
                <a:tableStyleId>{5C22544A-7EE6-4342-B048-85BDC9FD1C3A}</a:tableStyleId>
              </a:tblPr>
              <a:tblGrid>
                <a:gridCol w="4695825">
                  <a:extLst>
                    <a:ext uri="{9D8B030D-6E8A-4147-A177-3AD203B41FA5}">
                      <a16:colId xmlns:a16="http://schemas.microsoft.com/office/drawing/2014/main" val="108303520"/>
                    </a:ext>
                  </a:extLst>
                </a:gridCol>
              </a:tblGrid>
              <a:tr h="363984">
                <a:tc>
                  <a:txBody>
                    <a:bodyPr/>
                    <a:lstStyle/>
                    <a:p>
                      <a:pPr algn="l" fontAlgn="b"/>
                      <a:r>
                        <a:rPr lang="en-US" sz="1000" u="none" strike="noStrike" dirty="0">
                          <a:effectLst/>
                        </a:rPr>
                        <a:t>What type of relationship exists between IoT, AI, and the cloud?</a:t>
                      </a:r>
                      <a:endParaRPr lang="en-US" sz="1000" b="0" i="0" u="none" strike="noStrike" dirty="0">
                        <a:solidFill>
                          <a:srgbClr val="000000"/>
                        </a:solidFill>
                        <a:effectLst/>
                        <a:latin typeface="Calibri" panose="020F0502020204030204" pitchFamily="34" charset="0"/>
                      </a:endParaRPr>
                    </a:p>
                  </a:txBody>
                  <a:tcPr marL="5961" marR="5961" marT="5961" marB="0" anchor="b"/>
                </a:tc>
                <a:extLst>
                  <a:ext uri="{0D108BD9-81ED-4DB2-BD59-A6C34878D82A}">
                    <a16:rowId xmlns:a16="http://schemas.microsoft.com/office/drawing/2014/main" val="3525577001"/>
                  </a:ext>
                </a:extLst>
              </a:tr>
              <a:tr h="0">
                <a:tc>
                  <a:txBody>
                    <a:bodyPr/>
                    <a:lstStyle/>
                    <a:p>
                      <a:pPr algn="l" fontAlgn="b"/>
                      <a:r>
                        <a:rPr lang="en-US" sz="1000" u="none" strike="noStrike">
                          <a:effectLst/>
                        </a:rPr>
                        <a:t>Symbiotic</a:t>
                      </a:r>
                      <a:endParaRPr lang="en-US" sz="1000" b="0" i="0" u="none" strike="noStrike">
                        <a:solidFill>
                          <a:srgbClr val="000000"/>
                        </a:solidFill>
                        <a:effectLst/>
                        <a:latin typeface="Calibri" panose="020F0502020204030204" pitchFamily="34" charset="0"/>
                      </a:endParaRPr>
                    </a:p>
                  </a:txBody>
                  <a:tcPr marL="5961" marR="5961" marT="5961" marB="0" anchor="b"/>
                </a:tc>
                <a:extLst>
                  <a:ext uri="{0D108BD9-81ED-4DB2-BD59-A6C34878D82A}">
                    <a16:rowId xmlns:a16="http://schemas.microsoft.com/office/drawing/2014/main" val="987501767"/>
                  </a:ext>
                </a:extLst>
              </a:tr>
              <a:tr h="540204">
                <a:tc>
                  <a:txBody>
                    <a:bodyPr/>
                    <a:lstStyle/>
                    <a:p>
                      <a:pPr algn="l" fontAlgn="b"/>
                      <a:r>
                        <a:rPr lang="en-US" sz="1000" u="none" strike="noStrike" dirty="0">
                          <a:effectLst/>
                        </a:rPr>
                        <a:t>A symbiotic relationship in which IoT delivers the data, AI powers the insights, and the cloud provides the scalability and processing power that leverages them both to provide value to its users</a:t>
                      </a:r>
                      <a:endParaRPr lang="en-US" sz="1000" b="0" i="1" u="none" strike="noStrike" dirty="0">
                        <a:solidFill>
                          <a:srgbClr val="000000"/>
                        </a:solidFill>
                        <a:effectLst/>
                        <a:latin typeface="Calibri" panose="020F0502020204030204" pitchFamily="34" charset="0"/>
                      </a:endParaRPr>
                    </a:p>
                  </a:txBody>
                  <a:tcPr marL="5961" marR="5961" marT="5961" marB="0" anchor="b"/>
                </a:tc>
                <a:extLst>
                  <a:ext uri="{0D108BD9-81ED-4DB2-BD59-A6C34878D82A}">
                    <a16:rowId xmlns:a16="http://schemas.microsoft.com/office/drawing/2014/main" val="38393543"/>
                  </a:ext>
                </a:extLst>
              </a:tr>
            </a:tbl>
          </a:graphicData>
        </a:graphic>
      </p:graphicFrame>
      <p:sp>
        <p:nvSpPr>
          <p:cNvPr id="11" name="TextBox 10">
            <a:extLst>
              <a:ext uri="{FF2B5EF4-FFF2-40B4-BE49-F238E27FC236}">
                <a16:creationId xmlns:a16="http://schemas.microsoft.com/office/drawing/2014/main" id="{DE246A01-75F2-4E5B-B9B3-2ED28ECDD6C1}"/>
              </a:ext>
            </a:extLst>
          </p:cNvPr>
          <p:cNvSpPr txBox="1"/>
          <p:nvPr/>
        </p:nvSpPr>
        <p:spPr>
          <a:xfrm>
            <a:off x="1784412" y="142043"/>
            <a:ext cx="1085554" cy="369332"/>
          </a:xfrm>
          <a:prstGeom prst="rect">
            <a:avLst/>
          </a:prstGeom>
          <a:noFill/>
        </p:spPr>
        <p:txBody>
          <a:bodyPr wrap="none" rtlCol="0">
            <a:spAutoFit/>
          </a:bodyPr>
          <a:lstStyle/>
          <a:p>
            <a:r>
              <a:rPr lang="en-US" dirty="0"/>
              <a:t>Module 2</a:t>
            </a:r>
          </a:p>
        </p:txBody>
      </p:sp>
    </p:spTree>
    <p:extLst>
      <p:ext uri="{BB962C8B-B14F-4D97-AF65-F5344CB8AC3E}">
        <p14:creationId xmlns:p14="http://schemas.microsoft.com/office/powerpoint/2010/main" val="1974780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475C7F-080C-4A00-969A-7E6A3F03616A}"/>
              </a:ext>
            </a:extLst>
          </p:cNvPr>
          <p:cNvSpPr txBox="1"/>
          <p:nvPr/>
        </p:nvSpPr>
        <p:spPr>
          <a:xfrm>
            <a:off x="668044" y="174879"/>
            <a:ext cx="6094520" cy="369332"/>
          </a:xfrm>
          <a:prstGeom prst="rect">
            <a:avLst/>
          </a:prstGeom>
          <a:noFill/>
        </p:spPr>
        <p:txBody>
          <a:bodyPr wrap="square">
            <a:spAutoFit/>
          </a:bodyPr>
          <a:lstStyle/>
          <a:p>
            <a:r>
              <a:rPr lang="en-US" dirty="0"/>
              <a:t>Module 3 Cloud Computing Service and Deployment Models</a:t>
            </a:r>
          </a:p>
        </p:txBody>
      </p:sp>
    </p:spTree>
    <p:extLst>
      <p:ext uri="{BB962C8B-B14F-4D97-AF65-F5344CB8AC3E}">
        <p14:creationId xmlns:p14="http://schemas.microsoft.com/office/powerpoint/2010/main" val="1400553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BB1EE-E729-41FE-BB11-576FE525905F}"/>
              </a:ext>
            </a:extLst>
          </p:cNvPr>
          <p:cNvSpPr>
            <a:spLocks noGrp="1"/>
          </p:cNvSpPr>
          <p:nvPr>
            <p:ph type="ctrTitle"/>
          </p:nvPr>
        </p:nvSpPr>
        <p:spPr/>
        <p:txBody>
          <a:bodyPr/>
          <a:lstStyle/>
          <a:p>
            <a:r>
              <a:rPr lang="en-US" dirty="0"/>
              <a:t>Question Set 2</a:t>
            </a:r>
            <a:br>
              <a:rPr lang="en-US" dirty="0"/>
            </a:br>
            <a:r>
              <a:rPr lang="en-US" dirty="0"/>
              <a:t>IBM Cloud Advocate</a:t>
            </a:r>
          </a:p>
        </p:txBody>
      </p:sp>
      <p:sp>
        <p:nvSpPr>
          <p:cNvPr id="3" name="Subtitle 2">
            <a:extLst>
              <a:ext uri="{FF2B5EF4-FFF2-40B4-BE49-F238E27FC236}">
                <a16:creationId xmlns:a16="http://schemas.microsoft.com/office/drawing/2014/main" id="{5348B5E8-C71F-49DE-A870-360786BAF57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30450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A48B20-1474-403B-BB15-E24142D26112}"/>
              </a:ext>
            </a:extLst>
          </p:cNvPr>
          <p:cNvPicPr>
            <a:picLocks noChangeAspect="1"/>
          </p:cNvPicPr>
          <p:nvPr/>
        </p:nvPicPr>
        <p:blipFill>
          <a:blip r:embed="rId2"/>
          <a:stretch>
            <a:fillRect/>
          </a:stretch>
        </p:blipFill>
        <p:spPr>
          <a:xfrm>
            <a:off x="0" y="268845"/>
            <a:ext cx="5948014" cy="2049780"/>
          </a:xfrm>
          <a:prstGeom prst="rect">
            <a:avLst/>
          </a:prstGeom>
        </p:spPr>
      </p:pic>
      <p:sp>
        <p:nvSpPr>
          <p:cNvPr id="4" name="TextBox 3">
            <a:extLst>
              <a:ext uri="{FF2B5EF4-FFF2-40B4-BE49-F238E27FC236}">
                <a16:creationId xmlns:a16="http://schemas.microsoft.com/office/drawing/2014/main" id="{089ADD48-4220-4E7D-8853-2496DD81DCB7}"/>
              </a:ext>
            </a:extLst>
          </p:cNvPr>
          <p:cNvSpPr txBox="1"/>
          <p:nvPr/>
        </p:nvSpPr>
        <p:spPr>
          <a:xfrm>
            <a:off x="691534" y="0"/>
            <a:ext cx="6134100" cy="369332"/>
          </a:xfrm>
          <a:prstGeom prst="rect">
            <a:avLst/>
          </a:prstGeom>
          <a:noFill/>
        </p:spPr>
        <p:txBody>
          <a:bodyPr wrap="square">
            <a:spAutoFit/>
          </a:bodyPr>
          <a:lstStyle/>
          <a:p>
            <a:r>
              <a:rPr lang="en-US" dirty="0"/>
              <a:t>Module 1 - Graded Quiz</a:t>
            </a:r>
          </a:p>
        </p:txBody>
      </p:sp>
      <p:pic>
        <p:nvPicPr>
          <p:cNvPr id="5" name="Picture 4">
            <a:extLst>
              <a:ext uri="{FF2B5EF4-FFF2-40B4-BE49-F238E27FC236}">
                <a16:creationId xmlns:a16="http://schemas.microsoft.com/office/drawing/2014/main" id="{5EEC9DEC-C8D8-4A0D-AFC0-830341650291}"/>
              </a:ext>
            </a:extLst>
          </p:cNvPr>
          <p:cNvPicPr>
            <a:picLocks noChangeAspect="1"/>
          </p:cNvPicPr>
          <p:nvPr/>
        </p:nvPicPr>
        <p:blipFill>
          <a:blip r:embed="rId3"/>
          <a:stretch>
            <a:fillRect/>
          </a:stretch>
        </p:blipFill>
        <p:spPr>
          <a:xfrm>
            <a:off x="0" y="3705226"/>
            <a:ext cx="6225610" cy="2615940"/>
          </a:xfrm>
          <a:prstGeom prst="rect">
            <a:avLst/>
          </a:prstGeom>
        </p:spPr>
      </p:pic>
      <p:pic>
        <p:nvPicPr>
          <p:cNvPr id="6" name="Picture 5">
            <a:extLst>
              <a:ext uri="{FF2B5EF4-FFF2-40B4-BE49-F238E27FC236}">
                <a16:creationId xmlns:a16="http://schemas.microsoft.com/office/drawing/2014/main" id="{365BB172-3496-4705-A277-E370F0DBF6FC}"/>
              </a:ext>
            </a:extLst>
          </p:cNvPr>
          <p:cNvPicPr>
            <a:picLocks noChangeAspect="1"/>
          </p:cNvPicPr>
          <p:nvPr/>
        </p:nvPicPr>
        <p:blipFill>
          <a:blip r:embed="rId4"/>
          <a:stretch>
            <a:fillRect/>
          </a:stretch>
        </p:blipFill>
        <p:spPr>
          <a:xfrm>
            <a:off x="6096000" y="1378901"/>
            <a:ext cx="6107715" cy="2688356"/>
          </a:xfrm>
          <a:prstGeom prst="rect">
            <a:avLst/>
          </a:prstGeom>
        </p:spPr>
      </p:pic>
    </p:spTree>
    <p:extLst>
      <p:ext uri="{BB962C8B-B14F-4D97-AF65-F5344CB8AC3E}">
        <p14:creationId xmlns:p14="http://schemas.microsoft.com/office/powerpoint/2010/main" val="104049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240EEA-1EBC-470F-904A-4CEB3FA4A808}"/>
              </a:ext>
            </a:extLst>
          </p:cNvPr>
          <p:cNvSpPr txBox="1"/>
          <p:nvPr/>
        </p:nvSpPr>
        <p:spPr>
          <a:xfrm>
            <a:off x="286305" y="0"/>
            <a:ext cx="6094520" cy="369332"/>
          </a:xfrm>
          <a:prstGeom prst="rect">
            <a:avLst/>
          </a:prstGeom>
          <a:noFill/>
        </p:spPr>
        <p:txBody>
          <a:bodyPr wrap="square">
            <a:spAutoFit/>
          </a:bodyPr>
          <a:lstStyle/>
          <a:p>
            <a:r>
              <a:rPr lang="en-US" dirty="0"/>
              <a:t>Module 2 - Introduction and Learning Objectives</a:t>
            </a:r>
          </a:p>
        </p:txBody>
      </p:sp>
      <p:pic>
        <p:nvPicPr>
          <p:cNvPr id="6" name="Picture 5">
            <a:extLst>
              <a:ext uri="{FF2B5EF4-FFF2-40B4-BE49-F238E27FC236}">
                <a16:creationId xmlns:a16="http://schemas.microsoft.com/office/drawing/2014/main" id="{C1875921-022E-4BD0-B62F-E2B19524EACB}"/>
              </a:ext>
            </a:extLst>
          </p:cNvPr>
          <p:cNvPicPr>
            <a:picLocks noChangeAspect="1"/>
          </p:cNvPicPr>
          <p:nvPr/>
        </p:nvPicPr>
        <p:blipFill>
          <a:blip r:embed="rId2"/>
          <a:stretch>
            <a:fillRect/>
          </a:stretch>
        </p:blipFill>
        <p:spPr>
          <a:xfrm>
            <a:off x="128629" y="369332"/>
            <a:ext cx="5967371" cy="2355603"/>
          </a:xfrm>
          <a:prstGeom prst="rect">
            <a:avLst/>
          </a:prstGeom>
        </p:spPr>
      </p:pic>
      <p:pic>
        <p:nvPicPr>
          <p:cNvPr id="7" name="Picture 6">
            <a:extLst>
              <a:ext uri="{FF2B5EF4-FFF2-40B4-BE49-F238E27FC236}">
                <a16:creationId xmlns:a16="http://schemas.microsoft.com/office/drawing/2014/main" id="{F80E8D25-6EC6-4B15-805E-23162FF84DB9}"/>
              </a:ext>
            </a:extLst>
          </p:cNvPr>
          <p:cNvPicPr>
            <a:picLocks noChangeAspect="1"/>
          </p:cNvPicPr>
          <p:nvPr/>
        </p:nvPicPr>
        <p:blipFill>
          <a:blip r:embed="rId3"/>
          <a:stretch>
            <a:fillRect/>
          </a:stretch>
        </p:blipFill>
        <p:spPr>
          <a:xfrm>
            <a:off x="58599" y="4429910"/>
            <a:ext cx="6107430" cy="1960694"/>
          </a:xfrm>
          <a:prstGeom prst="rect">
            <a:avLst/>
          </a:prstGeom>
        </p:spPr>
      </p:pic>
      <p:pic>
        <p:nvPicPr>
          <p:cNvPr id="8" name="Picture 7">
            <a:extLst>
              <a:ext uri="{FF2B5EF4-FFF2-40B4-BE49-F238E27FC236}">
                <a16:creationId xmlns:a16="http://schemas.microsoft.com/office/drawing/2014/main" id="{6870F9F2-DEC5-4FBB-BC57-B4BE914E32D3}"/>
              </a:ext>
            </a:extLst>
          </p:cNvPr>
          <p:cNvPicPr>
            <a:picLocks noChangeAspect="1"/>
          </p:cNvPicPr>
          <p:nvPr/>
        </p:nvPicPr>
        <p:blipFill>
          <a:blip r:embed="rId4"/>
          <a:stretch>
            <a:fillRect/>
          </a:stretch>
        </p:blipFill>
        <p:spPr>
          <a:xfrm>
            <a:off x="6166029" y="2795354"/>
            <a:ext cx="6084569" cy="2110021"/>
          </a:xfrm>
          <a:prstGeom prst="rect">
            <a:avLst/>
          </a:prstGeom>
        </p:spPr>
      </p:pic>
    </p:spTree>
    <p:extLst>
      <p:ext uri="{BB962C8B-B14F-4D97-AF65-F5344CB8AC3E}">
        <p14:creationId xmlns:p14="http://schemas.microsoft.com/office/powerpoint/2010/main" val="1515738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CEDB63-99EF-48FD-BA28-42FAA695644D}"/>
              </a:ext>
            </a:extLst>
          </p:cNvPr>
          <p:cNvPicPr>
            <a:picLocks noChangeAspect="1"/>
          </p:cNvPicPr>
          <p:nvPr/>
        </p:nvPicPr>
        <p:blipFill>
          <a:blip r:embed="rId2"/>
          <a:stretch>
            <a:fillRect/>
          </a:stretch>
        </p:blipFill>
        <p:spPr>
          <a:xfrm>
            <a:off x="96808" y="571837"/>
            <a:ext cx="5684177" cy="2435552"/>
          </a:xfrm>
          <a:prstGeom prst="rect">
            <a:avLst/>
          </a:prstGeom>
        </p:spPr>
      </p:pic>
      <p:sp>
        <p:nvSpPr>
          <p:cNvPr id="4" name="TextBox 3">
            <a:extLst>
              <a:ext uri="{FF2B5EF4-FFF2-40B4-BE49-F238E27FC236}">
                <a16:creationId xmlns:a16="http://schemas.microsoft.com/office/drawing/2014/main" id="{E5EDCC03-8BE8-4C45-B9A1-3B8E5CBCF1C4}"/>
              </a:ext>
            </a:extLst>
          </p:cNvPr>
          <p:cNvSpPr txBox="1"/>
          <p:nvPr/>
        </p:nvSpPr>
        <p:spPr>
          <a:xfrm>
            <a:off x="176992" y="71481"/>
            <a:ext cx="6096000" cy="369332"/>
          </a:xfrm>
          <a:prstGeom prst="rect">
            <a:avLst/>
          </a:prstGeom>
          <a:noFill/>
        </p:spPr>
        <p:txBody>
          <a:bodyPr wrap="square">
            <a:spAutoFit/>
          </a:bodyPr>
          <a:lstStyle/>
          <a:p>
            <a:r>
              <a:rPr lang="en-US" dirty="0"/>
              <a:t>Module 3 - Graded Quiz</a:t>
            </a:r>
          </a:p>
        </p:txBody>
      </p:sp>
      <p:pic>
        <p:nvPicPr>
          <p:cNvPr id="5" name="Picture 4">
            <a:extLst>
              <a:ext uri="{FF2B5EF4-FFF2-40B4-BE49-F238E27FC236}">
                <a16:creationId xmlns:a16="http://schemas.microsoft.com/office/drawing/2014/main" id="{544E0D70-9BE2-466A-AEDE-418BFEF14538}"/>
              </a:ext>
            </a:extLst>
          </p:cNvPr>
          <p:cNvPicPr>
            <a:picLocks noChangeAspect="1"/>
          </p:cNvPicPr>
          <p:nvPr/>
        </p:nvPicPr>
        <p:blipFill>
          <a:blip r:embed="rId3"/>
          <a:stretch>
            <a:fillRect/>
          </a:stretch>
        </p:blipFill>
        <p:spPr>
          <a:xfrm>
            <a:off x="176992" y="4079365"/>
            <a:ext cx="5419029" cy="2549698"/>
          </a:xfrm>
          <a:prstGeom prst="rect">
            <a:avLst/>
          </a:prstGeom>
        </p:spPr>
      </p:pic>
      <p:pic>
        <p:nvPicPr>
          <p:cNvPr id="6" name="Picture 5">
            <a:extLst>
              <a:ext uri="{FF2B5EF4-FFF2-40B4-BE49-F238E27FC236}">
                <a16:creationId xmlns:a16="http://schemas.microsoft.com/office/drawing/2014/main" id="{BFBCC71A-9EB5-4177-8215-1A24B8944AF9}"/>
              </a:ext>
            </a:extLst>
          </p:cNvPr>
          <p:cNvPicPr>
            <a:picLocks noChangeAspect="1"/>
          </p:cNvPicPr>
          <p:nvPr/>
        </p:nvPicPr>
        <p:blipFill>
          <a:blip r:embed="rId4"/>
          <a:stretch>
            <a:fillRect/>
          </a:stretch>
        </p:blipFill>
        <p:spPr>
          <a:xfrm>
            <a:off x="6411016" y="2163673"/>
            <a:ext cx="5481327" cy="2141447"/>
          </a:xfrm>
          <a:prstGeom prst="rect">
            <a:avLst/>
          </a:prstGeom>
        </p:spPr>
      </p:pic>
    </p:spTree>
    <p:extLst>
      <p:ext uri="{BB962C8B-B14F-4D97-AF65-F5344CB8AC3E}">
        <p14:creationId xmlns:p14="http://schemas.microsoft.com/office/powerpoint/2010/main" val="2467819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894044-87A1-4F9B-BC1F-873E85FEB0F5}"/>
              </a:ext>
            </a:extLst>
          </p:cNvPr>
          <p:cNvSpPr txBox="1"/>
          <p:nvPr/>
        </p:nvSpPr>
        <p:spPr>
          <a:xfrm>
            <a:off x="0" y="0"/>
            <a:ext cx="6094520" cy="369332"/>
          </a:xfrm>
          <a:prstGeom prst="rect">
            <a:avLst/>
          </a:prstGeom>
          <a:noFill/>
        </p:spPr>
        <p:txBody>
          <a:bodyPr wrap="square">
            <a:spAutoFit/>
          </a:bodyPr>
          <a:lstStyle/>
          <a:p>
            <a:r>
              <a:rPr lang="en-US" dirty="0"/>
              <a:t>Module 4 - Graded Quiz</a:t>
            </a:r>
          </a:p>
        </p:txBody>
      </p:sp>
      <p:pic>
        <p:nvPicPr>
          <p:cNvPr id="4" name="Picture 3">
            <a:extLst>
              <a:ext uri="{FF2B5EF4-FFF2-40B4-BE49-F238E27FC236}">
                <a16:creationId xmlns:a16="http://schemas.microsoft.com/office/drawing/2014/main" id="{1117594A-8683-4DAA-88C9-B31CED754574}"/>
              </a:ext>
            </a:extLst>
          </p:cNvPr>
          <p:cNvPicPr>
            <a:picLocks noChangeAspect="1"/>
          </p:cNvPicPr>
          <p:nvPr/>
        </p:nvPicPr>
        <p:blipFill>
          <a:blip r:embed="rId2"/>
          <a:stretch>
            <a:fillRect/>
          </a:stretch>
        </p:blipFill>
        <p:spPr>
          <a:xfrm>
            <a:off x="0" y="518535"/>
            <a:ext cx="5557421" cy="1937796"/>
          </a:xfrm>
          <a:prstGeom prst="rect">
            <a:avLst/>
          </a:prstGeom>
        </p:spPr>
      </p:pic>
      <p:pic>
        <p:nvPicPr>
          <p:cNvPr id="5" name="Picture 4">
            <a:extLst>
              <a:ext uri="{FF2B5EF4-FFF2-40B4-BE49-F238E27FC236}">
                <a16:creationId xmlns:a16="http://schemas.microsoft.com/office/drawing/2014/main" id="{76956561-B184-4DC8-BD50-D107617CBBED}"/>
              </a:ext>
            </a:extLst>
          </p:cNvPr>
          <p:cNvPicPr>
            <a:picLocks noChangeAspect="1"/>
          </p:cNvPicPr>
          <p:nvPr/>
        </p:nvPicPr>
        <p:blipFill>
          <a:blip r:embed="rId3"/>
          <a:stretch>
            <a:fillRect/>
          </a:stretch>
        </p:blipFill>
        <p:spPr>
          <a:xfrm>
            <a:off x="66675" y="4190475"/>
            <a:ext cx="5593691" cy="2268920"/>
          </a:xfrm>
          <a:prstGeom prst="rect">
            <a:avLst/>
          </a:prstGeom>
        </p:spPr>
      </p:pic>
      <p:pic>
        <p:nvPicPr>
          <p:cNvPr id="6" name="Picture 5">
            <a:extLst>
              <a:ext uri="{FF2B5EF4-FFF2-40B4-BE49-F238E27FC236}">
                <a16:creationId xmlns:a16="http://schemas.microsoft.com/office/drawing/2014/main" id="{4F65F74E-5CDB-4A16-BBED-E7A677BA1015}"/>
              </a:ext>
            </a:extLst>
          </p:cNvPr>
          <p:cNvPicPr>
            <a:picLocks noChangeAspect="1"/>
          </p:cNvPicPr>
          <p:nvPr/>
        </p:nvPicPr>
        <p:blipFill>
          <a:blip r:embed="rId4"/>
          <a:stretch>
            <a:fillRect/>
          </a:stretch>
        </p:blipFill>
        <p:spPr>
          <a:xfrm>
            <a:off x="5660366" y="2103476"/>
            <a:ext cx="6524328" cy="2057726"/>
          </a:xfrm>
          <a:prstGeom prst="rect">
            <a:avLst/>
          </a:prstGeom>
        </p:spPr>
      </p:pic>
    </p:spTree>
    <p:extLst>
      <p:ext uri="{BB962C8B-B14F-4D97-AF65-F5344CB8AC3E}">
        <p14:creationId xmlns:p14="http://schemas.microsoft.com/office/powerpoint/2010/main" val="1888865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95BE1A-0820-41E2-B5D0-6AC3B196C820}"/>
              </a:ext>
            </a:extLst>
          </p:cNvPr>
          <p:cNvSpPr txBox="1"/>
          <p:nvPr/>
        </p:nvSpPr>
        <p:spPr>
          <a:xfrm>
            <a:off x="170895" y="0"/>
            <a:ext cx="6094520" cy="369332"/>
          </a:xfrm>
          <a:prstGeom prst="rect">
            <a:avLst/>
          </a:prstGeom>
          <a:noFill/>
        </p:spPr>
        <p:txBody>
          <a:bodyPr wrap="square">
            <a:spAutoFit/>
          </a:bodyPr>
          <a:lstStyle/>
          <a:p>
            <a:r>
              <a:rPr lang="en-US" dirty="0"/>
              <a:t>Module 5 - Graded Quiz</a:t>
            </a:r>
          </a:p>
        </p:txBody>
      </p:sp>
      <p:pic>
        <p:nvPicPr>
          <p:cNvPr id="4" name="Picture 3">
            <a:extLst>
              <a:ext uri="{FF2B5EF4-FFF2-40B4-BE49-F238E27FC236}">
                <a16:creationId xmlns:a16="http://schemas.microsoft.com/office/drawing/2014/main" id="{C8BF0155-BC7F-4EF7-8528-FEFA82E727B4}"/>
              </a:ext>
            </a:extLst>
          </p:cNvPr>
          <p:cNvPicPr>
            <a:picLocks noChangeAspect="1"/>
          </p:cNvPicPr>
          <p:nvPr/>
        </p:nvPicPr>
        <p:blipFill>
          <a:blip r:embed="rId2"/>
          <a:stretch>
            <a:fillRect/>
          </a:stretch>
        </p:blipFill>
        <p:spPr>
          <a:xfrm>
            <a:off x="0" y="369332"/>
            <a:ext cx="5827878" cy="2412102"/>
          </a:xfrm>
          <a:prstGeom prst="rect">
            <a:avLst/>
          </a:prstGeom>
        </p:spPr>
      </p:pic>
      <p:pic>
        <p:nvPicPr>
          <p:cNvPr id="5" name="Picture 4">
            <a:extLst>
              <a:ext uri="{FF2B5EF4-FFF2-40B4-BE49-F238E27FC236}">
                <a16:creationId xmlns:a16="http://schemas.microsoft.com/office/drawing/2014/main" id="{02BF4845-889F-425A-A8C4-4468B4C9F01C}"/>
              </a:ext>
            </a:extLst>
          </p:cNvPr>
          <p:cNvPicPr>
            <a:picLocks noChangeAspect="1"/>
          </p:cNvPicPr>
          <p:nvPr/>
        </p:nvPicPr>
        <p:blipFill>
          <a:blip r:embed="rId3"/>
          <a:stretch>
            <a:fillRect/>
          </a:stretch>
        </p:blipFill>
        <p:spPr>
          <a:xfrm>
            <a:off x="0" y="3260828"/>
            <a:ext cx="5660135" cy="1947217"/>
          </a:xfrm>
          <a:prstGeom prst="rect">
            <a:avLst/>
          </a:prstGeom>
        </p:spPr>
      </p:pic>
      <p:pic>
        <p:nvPicPr>
          <p:cNvPr id="6" name="Picture 5">
            <a:extLst>
              <a:ext uri="{FF2B5EF4-FFF2-40B4-BE49-F238E27FC236}">
                <a16:creationId xmlns:a16="http://schemas.microsoft.com/office/drawing/2014/main" id="{1252EAB4-3ECA-4E35-AD48-11A8DB8DA75B}"/>
              </a:ext>
            </a:extLst>
          </p:cNvPr>
          <p:cNvPicPr>
            <a:picLocks noChangeAspect="1"/>
          </p:cNvPicPr>
          <p:nvPr/>
        </p:nvPicPr>
        <p:blipFill>
          <a:blip r:embed="rId4"/>
          <a:stretch>
            <a:fillRect/>
          </a:stretch>
        </p:blipFill>
        <p:spPr>
          <a:xfrm>
            <a:off x="6436310" y="184666"/>
            <a:ext cx="5497830" cy="1974195"/>
          </a:xfrm>
          <a:prstGeom prst="rect">
            <a:avLst/>
          </a:prstGeom>
        </p:spPr>
      </p:pic>
    </p:spTree>
    <p:extLst>
      <p:ext uri="{BB962C8B-B14F-4D97-AF65-F5344CB8AC3E}">
        <p14:creationId xmlns:p14="http://schemas.microsoft.com/office/powerpoint/2010/main" val="4054319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FF5CAD-D193-4D0A-B079-5D6121F78A62}"/>
              </a:ext>
            </a:extLst>
          </p:cNvPr>
          <p:cNvSpPr txBox="1"/>
          <p:nvPr/>
        </p:nvSpPr>
        <p:spPr>
          <a:xfrm>
            <a:off x="73980" y="0"/>
            <a:ext cx="6096000" cy="369332"/>
          </a:xfrm>
          <a:prstGeom prst="rect">
            <a:avLst/>
          </a:prstGeom>
          <a:noFill/>
        </p:spPr>
        <p:txBody>
          <a:bodyPr wrap="square">
            <a:spAutoFit/>
          </a:bodyPr>
          <a:lstStyle/>
          <a:p>
            <a:r>
              <a:rPr lang="en-US" dirty="0"/>
              <a:t>Module 6 - Graded Quiz</a:t>
            </a:r>
          </a:p>
        </p:txBody>
      </p:sp>
      <p:pic>
        <p:nvPicPr>
          <p:cNvPr id="4" name="Picture 3">
            <a:extLst>
              <a:ext uri="{FF2B5EF4-FFF2-40B4-BE49-F238E27FC236}">
                <a16:creationId xmlns:a16="http://schemas.microsoft.com/office/drawing/2014/main" id="{3C924B73-E1A0-4540-865F-4626ED4D8FD2}"/>
              </a:ext>
            </a:extLst>
          </p:cNvPr>
          <p:cNvPicPr>
            <a:picLocks noChangeAspect="1"/>
          </p:cNvPicPr>
          <p:nvPr/>
        </p:nvPicPr>
        <p:blipFill>
          <a:blip r:embed="rId2"/>
          <a:stretch>
            <a:fillRect/>
          </a:stretch>
        </p:blipFill>
        <p:spPr>
          <a:xfrm>
            <a:off x="73980" y="717445"/>
            <a:ext cx="5554463" cy="1914120"/>
          </a:xfrm>
          <a:prstGeom prst="rect">
            <a:avLst/>
          </a:prstGeom>
        </p:spPr>
      </p:pic>
      <p:pic>
        <p:nvPicPr>
          <p:cNvPr id="5" name="Picture 4">
            <a:extLst>
              <a:ext uri="{FF2B5EF4-FFF2-40B4-BE49-F238E27FC236}">
                <a16:creationId xmlns:a16="http://schemas.microsoft.com/office/drawing/2014/main" id="{DBC17D4B-7F88-4734-8C29-53346551BB26}"/>
              </a:ext>
            </a:extLst>
          </p:cNvPr>
          <p:cNvPicPr>
            <a:picLocks noChangeAspect="1"/>
          </p:cNvPicPr>
          <p:nvPr/>
        </p:nvPicPr>
        <p:blipFill>
          <a:blip r:embed="rId3"/>
          <a:stretch>
            <a:fillRect/>
          </a:stretch>
        </p:blipFill>
        <p:spPr>
          <a:xfrm>
            <a:off x="73980" y="3958382"/>
            <a:ext cx="6614160" cy="2517964"/>
          </a:xfrm>
          <a:prstGeom prst="rect">
            <a:avLst/>
          </a:prstGeom>
        </p:spPr>
      </p:pic>
      <p:pic>
        <p:nvPicPr>
          <p:cNvPr id="6" name="Picture 5">
            <a:extLst>
              <a:ext uri="{FF2B5EF4-FFF2-40B4-BE49-F238E27FC236}">
                <a16:creationId xmlns:a16="http://schemas.microsoft.com/office/drawing/2014/main" id="{49FA2B86-08FE-4812-B097-70B4E5298E77}"/>
              </a:ext>
            </a:extLst>
          </p:cNvPr>
          <p:cNvPicPr>
            <a:picLocks noChangeAspect="1"/>
          </p:cNvPicPr>
          <p:nvPr/>
        </p:nvPicPr>
        <p:blipFill>
          <a:blip r:embed="rId4"/>
          <a:stretch>
            <a:fillRect/>
          </a:stretch>
        </p:blipFill>
        <p:spPr>
          <a:xfrm>
            <a:off x="5717219" y="1801353"/>
            <a:ext cx="6262387" cy="2157029"/>
          </a:xfrm>
          <a:prstGeom prst="rect">
            <a:avLst/>
          </a:prstGeom>
        </p:spPr>
      </p:pic>
    </p:spTree>
    <p:extLst>
      <p:ext uri="{BB962C8B-B14F-4D97-AF65-F5344CB8AC3E}">
        <p14:creationId xmlns:p14="http://schemas.microsoft.com/office/powerpoint/2010/main" val="276654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84EE0C-5DAA-4116-BA90-263203E16537}"/>
              </a:ext>
            </a:extLst>
          </p:cNvPr>
          <p:cNvPicPr>
            <a:picLocks noChangeAspect="1"/>
          </p:cNvPicPr>
          <p:nvPr/>
        </p:nvPicPr>
        <p:blipFill>
          <a:blip r:embed="rId2"/>
          <a:stretch>
            <a:fillRect/>
          </a:stretch>
        </p:blipFill>
        <p:spPr>
          <a:xfrm>
            <a:off x="0" y="87455"/>
            <a:ext cx="4733925" cy="2806466"/>
          </a:xfrm>
          <a:prstGeom prst="rect">
            <a:avLst/>
          </a:prstGeom>
        </p:spPr>
      </p:pic>
      <p:pic>
        <p:nvPicPr>
          <p:cNvPr id="3" name="Picture 2">
            <a:extLst>
              <a:ext uri="{FF2B5EF4-FFF2-40B4-BE49-F238E27FC236}">
                <a16:creationId xmlns:a16="http://schemas.microsoft.com/office/drawing/2014/main" id="{0B802FEF-22AF-4ADD-86B8-0B3A50A26A7F}"/>
              </a:ext>
            </a:extLst>
          </p:cNvPr>
          <p:cNvPicPr>
            <a:picLocks noChangeAspect="1"/>
          </p:cNvPicPr>
          <p:nvPr/>
        </p:nvPicPr>
        <p:blipFill>
          <a:blip r:embed="rId3"/>
          <a:stretch>
            <a:fillRect/>
          </a:stretch>
        </p:blipFill>
        <p:spPr>
          <a:xfrm>
            <a:off x="5517583" y="0"/>
            <a:ext cx="4293168" cy="2909875"/>
          </a:xfrm>
          <a:prstGeom prst="rect">
            <a:avLst/>
          </a:prstGeom>
        </p:spPr>
      </p:pic>
      <p:pic>
        <p:nvPicPr>
          <p:cNvPr id="4" name="Picture 3">
            <a:extLst>
              <a:ext uri="{FF2B5EF4-FFF2-40B4-BE49-F238E27FC236}">
                <a16:creationId xmlns:a16="http://schemas.microsoft.com/office/drawing/2014/main" id="{D18CA00E-7372-49BF-A607-50C7A74EA429}"/>
              </a:ext>
            </a:extLst>
          </p:cNvPr>
          <p:cNvPicPr>
            <a:picLocks noChangeAspect="1"/>
          </p:cNvPicPr>
          <p:nvPr/>
        </p:nvPicPr>
        <p:blipFill>
          <a:blip r:embed="rId4"/>
          <a:stretch>
            <a:fillRect/>
          </a:stretch>
        </p:blipFill>
        <p:spPr>
          <a:xfrm>
            <a:off x="147134" y="3482689"/>
            <a:ext cx="4662992" cy="2702590"/>
          </a:xfrm>
          <a:prstGeom prst="rect">
            <a:avLst/>
          </a:prstGeom>
        </p:spPr>
      </p:pic>
      <p:pic>
        <p:nvPicPr>
          <p:cNvPr id="5" name="Picture 4">
            <a:extLst>
              <a:ext uri="{FF2B5EF4-FFF2-40B4-BE49-F238E27FC236}">
                <a16:creationId xmlns:a16="http://schemas.microsoft.com/office/drawing/2014/main" id="{FF8A5FB3-4233-4D05-A904-7521A19254C7}"/>
              </a:ext>
            </a:extLst>
          </p:cNvPr>
          <p:cNvPicPr>
            <a:picLocks noChangeAspect="1"/>
          </p:cNvPicPr>
          <p:nvPr/>
        </p:nvPicPr>
        <p:blipFill>
          <a:blip r:embed="rId5"/>
          <a:stretch>
            <a:fillRect/>
          </a:stretch>
        </p:blipFill>
        <p:spPr>
          <a:xfrm>
            <a:off x="5517583" y="3581225"/>
            <a:ext cx="5036118" cy="2841027"/>
          </a:xfrm>
          <a:prstGeom prst="rect">
            <a:avLst/>
          </a:prstGeom>
        </p:spPr>
      </p:pic>
      <p:pic>
        <p:nvPicPr>
          <p:cNvPr id="6" name="Picture 5">
            <a:extLst>
              <a:ext uri="{FF2B5EF4-FFF2-40B4-BE49-F238E27FC236}">
                <a16:creationId xmlns:a16="http://schemas.microsoft.com/office/drawing/2014/main" id="{4D11F496-6446-45E6-809B-A17399E68E5C}"/>
              </a:ext>
            </a:extLst>
          </p:cNvPr>
          <p:cNvPicPr>
            <a:picLocks noChangeAspect="1"/>
          </p:cNvPicPr>
          <p:nvPr/>
        </p:nvPicPr>
        <p:blipFill>
          <a:blip r:embed="rId6"/>
          <a:stretch>
            <a:fillRect/>
          </a:stretch>
        </p:blipFill>
        <p:spPr>
          <a:xfrm>
            <a:off x="5505461" y="6439524"/>
            <a:ext cx="5280660" cy="424760"/>
          </a:xfrm>
          <a:prstGeom prst="rect">
            <a:avLst/>
          </a:prstGeom>
        </p:spPr>
      </p:pic>
      <p:pic>
        <p:nvPicPr>
          <p:cNvPr id="7" name="Picture 6">
            <a:extLst>
              <a:ext uri="{FF2B5EF4-FFF2-40B4-BE49-F238E27FC236}">
                <a16:creationId xmlns:a16="http://schemas.microsoft.com/office/drawing/2014/main" id="{F139610E-B92A-4E72-8110-84B34FABED18}"/>
              </a:ext>
            </a:extLst>
          </p:cNvPr>
          <p:cNvPicPr>
            <a:picLocks noChangeAspect="1"/>
          </p:cNvPicPr>
          <p:nvPr/>
        </p:nvPicPr>
        <p:blipFill>
          <a:blip r:embed="rId7"/>
          <a:stretch>
            <a:fillRect/>
          </a:stretch>
        </p:blipFill>
        <p:spPr>
          <a:xfrm>
            <a:off x="0" y="6229894"/>
            <a:ext cx="5295900" cy="553558"/>
          </a:xfrm>
          <a:prstGeom prst="rect">
            <a:avLst/>
          </a:prstGeom>
        </p:spPr>
      </p:pic>
      <p:pic>
        <p:nvPicPr>
          <p:cNvPr id="8" name="Picture 7">
            <a:extLst>
              <a:ext uri="{FF2B5EF4-FFF2-40B4-BE49-F238E27FC236}">
                <a16:creationId xmlns:a16="http://schemas.microsoft.com/office/drawing/2014/main" id="{BF43F342-D017-403D-BC09-32B25C304686}"/>
              </a:ext>
            </a:extLst>
          </p:cNvPr>
          <p:cNvPicPr>
            <a:picLocks noChangeAspect="1"/>
          </p:cNvPicPr>
          <p:nvPr/>
        </p:nvPicPr>
        <p:blipFill>
          <a:blip r:embed="rId8"/>
          <a:stretch>
            <a:fillRect/>
          </a:stretch>
        </p:blipFill>
        <p:spPr>
          <a:xfrm>
            <a:off x="5517583" y="2972253"/>
            <a:ext cx="5166360" cy="609043"/>
          </a:xfrm>
          <a:prstGeom prst="rect">
            <a:avLst/>
          </a:prstGeom>
        </p:spPr>
      </p:pic>
      <p:pic>
        <p:nvPicPr>
          <p:cNvPr id="9" name="Picture 8">
            <a:extLst>
              <a:ext uri="{FF2B5EF4-FFF2-40B4-BE49-F238E27FC236}">
                <a16:creationId xmlns:a16="http://schemas.microsoft.com/office/drawing/2014/main" id="{DF413EB7-4F49-457B-816C-020C42CF47D9}"/>
              </a:ext>
            </a:extLst>
          </p:cNvPr>
          <p:cNvPicPr>
            <a:picLocks noChangeAspect="1"/>
          </p:cNvPicPr>
          <p:nvPr/>
        </p:nvPicPr>
        <p:blipFill>
          <a:blip r:embed="rId9"/>
          <a:stretch>
            <a:fillRect/>
          </a:stretch>
        </p:blipFill>
        <p:spPr>
          <a:xfrm>
            <a:off x="0" y="2938536"/>
            <a:ext cx="5090160" cy="401011"/>
          </a:xfrm>
          <a:prstGeom prst="rect">
            <a:avLst/>
          </a:prstGeom>
        </p:spPr>
      </p:pic>
    </p:spTree>
    <p:extLst>
      <p:ext uri="{BB962C8B-B14F-4D97-AF65-F5344CB8AC3E}">
        <p14:creationId xmlns:p14="http://schemas.microsoft.com/office/powerpoint/2010/main" val="3927859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59D80E-AF9F-4F25-AA3A-89BDA815EDB6}"/>
              </a:ext>
            </a:extLst>
          </p:cNvPr>
          <p:cNvSpPr txBox="1"/>
          <p:nvPr/>
        </p:nvSpPr>
        <p:spPr>
          <a:xfrm>
            <a:off x="268550" y="0"/>
            <a:ext cx="6094520" cy="369332"/>
          </a:xfrm>
          <a:prstGeom prst="rect">
            <a:avLst/>
          </a:prstGeom>
          <a:noFill/>
        </p:spPr>
        <p:txBody>
          <a:bodyPr wrap="square">
            <a:spAutoFit/>
          </a:bodyPr>
          <a:lstStyle/>
          <a:p>
            <a:r>
              <a:rPr lang="en-US" dirty="0"/>
              <a:t>Reading: Module 7 Summary</a:t>
            </a:r>
          </a:p>
        </p:txBody>
      </p:sp>
      <p:pic>
        <p:nvPicPr>
          <p:cNvPr id="4" name="Picture 3">
            <a:extLst>
              <a:ext uri="{FF2B5EF4-FFF2-40B4-BE49-F238E27FC236}">
                <a16:creationId xmlns:a16="http://schemas.microsoft.com/office/drawing/2014/main" id="{CE0FF719-13BA-45D1-91E4-1EC0D3986F37}"/>
              </a:ext>
            </a:extLst>
          </p:cNvPr>
          <p:cNvPicPr>
            <a:picLocks noChangeAspect="1"/>
          </p:cNvPicPr>
          <p:nvPr/>
        </p:nvPicPr>
        <p:blipFill>
          <a:blip r:embed="rId2"/>
          <a:stretch>
            <a:fillRect/>
          </a:stretch>
        </p:blipFill>
        <p:spPr>
          <a:xfrm>
            <a:off x="71022" y="465123"/>
            <a:ext cx="5663953" cy="2341167"/>
          </a:xfrm>
          <a:prstGeom prst="rect">
            <a:avLst/>
          </a:prstGeom>
        </p:spPr>
      </p:pic>
      <p:pic>
        <p:nvPicPr>
          <p:cNvPr id="5" name="Picture 4">
            <a:extLst>
              <a:ext uri="{FF2B5EF4-FFF2-40B4-BE49-F238E27FC236}">
                <a16:creationId xmlns:a16="http://schemas.microsoft.com/office/drawing/2014/main" id="{BE15E0CF-F17F-4C3B-9D92-3959C0DEAC5E}"/>
              </a:ext>
            </a:extLst>
          </p:cNvPr>
          <p:cNvPicPr>
            <a:picLocks noChangeAspect="1"/>
          </p:cNvPicPr>
          <p:nvPr/>
        </p:nvPicPr>
        <p:blipFill>
          <a:blip r:embed="rId3"/>
          <a:stretch>
            <a:fillRect/>
          </a:stretch>
        </p:blipFill>
        <p:spPr>
          <a:xfrm>
            <a:off x="71022" y="4151917"/>
            <a:ext cx="5779362" cy="2080331"/>
          </a:xfrm>
          <a:prstGeom prst="rect">
            <a:avLst/>
          </a:prstGeom>
        </p:spPr>
      </p:pic>
      <p:pic>
        <p:nvPicPr>
          <p:cNvPr id="6" name="Picture 5">
            <a:extLst>
              <a:ext uri="{FF2B5EF4-FFF2-40B4-BE49-F238E27FC236}">
                <a16:creationId xmlns:a16="http://schemas.microsoft.com/office/drawing/2014/main" id="{49FE601B-4D3E-4ABA-9DBF-2BA0FEAEF4C4}"/>
              </a:ext>
            </a:extLst>
          </p:cNvPr>
          <p:cNvPicPr>
            <a:picLocks noChangeAspect="1"/>
          </p:cNvPicPr>
          <p:nvPr/>
        </p:nvPicPr>
        <p:blipFill>
          <a:blip r:embed="rId3"/>
          <a:stretch>
            <a:fillRect/>
          </a:stretch>
        </p:blipFill>
        <p:spPr>
          <a:xfrm>
            <a:off x="6278039" y="1960007"/>
            <a:ext cx="5842939" cy="2107538"/>
          </a:xfrm>
          <a:prstGeom prst="rect">
            <a:avLst/>
          </a:prstGeom>
        </p:spPr>
      </p:pic>
    </p:spTree>
    <p:extLst>
      <p:ext uri="{BB962C8B-B14F-4D97-AF65-F5344CB8AC3E}">
        <p14:creationId xmlns:p14="http://schemas.microsoft.com/office/powerpoint/2010/main" val="1976108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CE9402-85B9-4E15-8FF6-180AF1F81C56}"/>
              </a:ext>
            </a:extLst>
          </p:cNvPr>
          <p:cNvPicPr>
            <a:picLocks noChangeAspect="1"/>
          </p:cNvPicPr>
          <p:nvPr/>
        </p:nvPicPr>
        <p:blipFill>
          <a:blip r:embed="rId2"/>
          <a:stretch>
            <a:fillRect/>
          </a:stretch>
        </p:blipFill>
        <p:spPr>
          <a:xfrm>
            <a:off x="185261" y="114300"/>
            <a:ext cx="5116830" cy="1632006"/>
          </a:xfrm>
          <a:prstGeom prst="rect">
            <a:avLst/>
          </a:prstGeom>
        </p:spPr>
      </p:pic>
      <p:pic>
        <p:nvPicPr>
          <p:cNvPr id="14" name="Picture 13">
            <a:extLst>
              <a:ext uri="{FF2B5EF4-FFF2-40B4-BE49-F238E27FC236}">
                <a16:creationId xmlns:a16="http://schemas.microsoft.com/office/drawing/2014/main" id="{5C5CA4D1-CAAC-4C7F-B7A3-F7F12DD89C4F}"/>
              </a:ext>
            </a:extLst>
          </p:cNvPr>
          <p:cNvPicPr>
            <a:picLocks noChangeAspect="1"/>
          </p:cNvPicPr>
          <p:nvPr/>
        </p:nvPicPr>
        <p:blipFill>
          <a:blip r:embed="rId3"/>
          <a:stretch>
            <a:fillRect/>
          </a:stretch>
        </p:blipFill>
        <p:spPr>
          <a:xfrm>
            <a:off x="194786" y="3095665"/>
            <a:ext cx="5097780" cy="2469238"/>
          </a:xfrm>
          <a:prstGeom prst="rect">
            <a:avLst/>
          </a:prstGeom>
        </p:spPr>
      </p:pic>
      <p:pic>
        <p:nvPicPr>
          <p:cNvPr id="15" name="Picture 14">
            <a:extLst>
              <a:ext uri="{FF2B5EF4-FFF2-40B4-BE49-F238E27FC236}">
                <a16:creationId xmlns:a16="http://schemas.microsoft.com/office/drawing/2014/main" id="{3ECF7ED1-06CD-4191-9194-D03589138116}"/>
              </a:ext>
            </a:extLst>
          </p:cNvPr>
          <p:cNvPicPr>
            <a:picLocks noChangeAspect="1"/>
          </p:cNvPicPr>
          <p:nvPr/>
        </p:nvPicPr>
        <p:blipFill>
          <a:blip r:embed="rId4"/>
          <a:stretch>
            <a:fillRect/>
          </a:stretch>
        </p:blipFill>
        <p:spPr>
          <a:xfrm>
            <a:off x="5375406" y="114300"/>
            <a:ext cx="6705600" cy="3323839"/>
          </a:xfrm>
          <a:prstGeom prst="rect">
            <a:avLst/>
          </a:prstGeom>
        </p:spPr>
      </p:pic>
      <p:pic>
        <p:nvPicPr>
          <p:cNvPr id="16" name="Picture 15">
            <a:extLst>
              <a:ext uri="{FF2B5EF4-FFF2-40B4-BE49-F238E27FC236}">
                <a16:creationId xmlns:a16="http://schemas.microsoft.com/office/drawing/2014/main" id="{89CD98BF-A186-4043-89A7-BC87B65C6194}"/>
              </a:ext>
            </a:extLst>
          </p:cNvPr>
          <p:cNvPicPr>
            <a:picLocks noChangeAspect="1"/>
          </p:cNvPicPr>
          <p:nvPr/>
        </p:nvPicPr>
        <p:blipFill>
          <a:blip r:embed="rId5"/>
          <a:stretch>
            <a:fillRect/>
          </a:stretch>
        </p:blipFill>
        <p:spPr>
          <a:xfrm>
            <a:off x="5307310" y="4386106"/>
            <a:ext cx="6897551" cy="2357594"/>
          </a:xfrm>
          <a:prstGeom prst="rect">
            <a:avLst/>
          </a:prstGeom>
        </p:spPr>
      </p:pic>
    </p:spTree>
    <p:extLst>
      <p:ext uri="{BB962C8B-B14F-4D97-AF65-F5344CB8AC3E}">
        <p14:creationId xmlns:p14="http://schemas.microsoft.com/office/powerpoint/2010/main" val="4112500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F75A16-0015-4330-8AAD-BACCCD81CC51}"/>
              </a:ext>
            </a:extLst>
          </p:cNvPr>
          <p:cNvPicPr>
            <a:picLocks noChangeAspect="1"/>
          </p:cNvPicPr>
          <p:nvPr/>
        </p:nvPicPr>
        <p:blipFill>
          <a:blip r:embed="rId2"/>
          <a:stretch>
            <a:fillRect/>
          </a:stretch>
        </p:blipFill>
        <p:spPr>
          <a:xfrm>
            <a:off x="133349" y="259626"/>
            <a:ext cx="5833747" cy="3048000"/>
          </a:xfrm>
          <a:prstGeom prst="rect">
            <a:avLst/>
          </a:prstGeom>
        </p:spPr>
      </p:pic>
      <p:pic>
        <p:nvPicPr>
          <p:cNvPr id="3" name="Picture 2">
            <a:extLst>
              <a:ext uri="{FF2B5EF4-FFF2-40B4-BE49-F238E27FC236}">
                <a16:creationId xmlns:a16="http://schemas.microsoft.com/office/drawing/2014/main" id="{064BB510-F063-4A7E-BE7F-D2CBF329035D}"/>
              </a:ext>
            </a:extLst>
          </p:cNvPr>
          <p:cNvPicPr>
            <a:picLocks noChangeAspect="1"/>
          </p:cNvPicPr>
          <p:nvPr/>
        </p:nvPicPr>
        <p:blipFill>
          <a:blip r:embed="rId3"/>
          <a:stretch>
            <a:fillRect/>
          </a:stretch>
        </p:blipFill>
        <p:spPr>
          <a:xfrm>
            <a:off x="133348" y="4112660"/>
            <a:ext cx="5833747" cy="2485714"/>
          </a:xfrm>
          <a:prstGeom prst="rect">
            <a:avLst/>
          </a:prstGeom>
        </p:spPr>
      </p:pic>
      <p:pic>
        <p:nvPicPr>
          <p:cNvPr id="4" name="Picture 3">
            <a:extLst>
              <a:ext uri="{FF2B5EF4-FFF2-40B4-BE49-F238E27FC236}">
                <a16:creationId xmlns:a16="http://schemas.microsoft.com/office/drawing/2014/main" id="{69121150-D903-4C51-B02A-78DDFB5BF8C7}"/>
              </a:ext>
            </a:extLst>
          </p:cNvPr>
          <p:cNvPicPr>
            <a:picLocks noChangeAspect="1"/>
          </p:cNvPicPr>
          <p:nvPr/>
        </p:nvPicPr>
        <p:blipFill>
          <a:blip r:embed="rId4"/>
          <a:stretch>
            <a:fillRect/>
          </a:stretch>
        </p:blipFill>
        <p:spPr>
          <a:xfrm>
            <a:off x="6336361" y="259626"/>
            <a:ext cx="5665556" cy="2756162"/>
          </a:xfrm>
          <a:prstGeom prst="rect">
            <a:avLst/>
          </a:prstGeom>
        </p:spPr>
      </p:pic>
      <p:pic>
        <p:nvPicPr>
          <p:cNvPr id="5" name="Picture 4">
            <a:extLst>
              <a:ext uri="{FF2B5EF4-FFF2-40B4-BE49-F238E27FC236}">
                <a16:creationId xmlns:a16="http://schemas.microsoft.com/office/drawing/2014/main" id="{C65908B9-04BF-4A07-8F17-C564E12136AB}"/>
              </a:ext>
            </a:extLst>
          </p:cNvPr>
          <p:cNvPicPr>
            <a:picLocks noChangeAspect="1"/>
          </p:cNvPicPr>
          <p:nvPr/>
        </p:nvPicPr>
        <p:blipFill>
          <a:blip r:embed="rId5"/>
          <a:stretch>
            <a:fillRect/>
          </a:stretch>
        </p:blipFill>
        <p:spPr>
          <a:xfrm>
            <a:off x="6446183" y="4155367"/>
            <a:ext cx="5555734" cy="2485714"/>
          </a:xfrm>
          <a:prstGeom prst="rect">
            <a:avLst/>
          </a:prstGeom>
        </p:spPr>
      </p:pic>
    </p:spTree>
    <p:extLst>
      <p:ext uri="{BB962C8B-B14F-4D97-AF65-F5344CB8AC3E}">
        <p14:creationId xmlns:p14="http://schemas.microsoft.com/office/powerpoint/2010/main" val="34987310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A6CAC2-063C-4957-8592-1B82C2DD2682}"/>
              </a:ext>
            </a:extLst>
          </p:cNvPr>
          <p:cNvPicPr>
            <a:picLocks noChangeAspect="1"/>
          </p:cNvPicPr>
          <p:nvPr/>
        </p:nvPicPr>
        <p:blipFill>
          <a:blip r:embed="rId2"/>
          <a:stretch>
            <a:fillRect/>
          </a:stretch>
        </p:blipFill>
        <p:spPr>
          <a:xfrm>
            <a:off x="1" y="401266"/>
            <a:ext cx="5734049" cy="2522909"/>
          </a:xfrm>
          <a:prstGeom prst="rect">
            <a:avLst/>
          </a:prstGeom>
        </p:spPr>
      </p:pic>
      <p:pic>
        <p:nvPicPr>
          <p:cNvPr id="3" name="Picture 2">
            <a:extLst>
              <a:ext uri="{FF2B5EF4-FFF2-40B4-BE49-F238E27FC236}">
                <a16:creationId xmlns:a16="http://schemas.microsoft.com/office/drawing/2014/main" id="{E1800924-7E59-46B6-911D-34BF193EF3F5}"/>
              </a:ext>
            </a:extLst>
          </p:cNvPr>
          <p:cNvPicPr>
            <a:picLocks noChangeAspect="1"/>
          </p:cNvPicPr>
          <p:nvPr/>
        </p:nvPicPr>
        <p:blipFill>
          <a:blip r:embed="rId3"/>
          <a:stretch>
            <a:fillRect/>
          </a:stretch>
        </p:blipFill>
        <p:spPr>
          <a:xfrm>
            <a:off x="1" y="4310151"/>
            <a:ext cx="5648324" cy="2441243"/>
          </a:xfrm>
          <a:prstGeom prst="rect">
            <a:avLst/>
          </a:prstGeom>
        </p:spPr>
      </p:pic>
      <p:pic>
        <p:nvPicPr>
          <p:cNvPr id="4" name="Picture 3">
            <a:extLst>
              <a:ext uri="{FF2B5EF4-FFF2-40B4-BE49-F238E27FC236}">
                <a16:creationId xmlns:a16="http://schemas.microsoft.com/office/drawing/2014/main" id="{751357E0-BE40-4883-988A-E2F66BC90D41}"/>
              </a:ext>
            </a:extLst>
          </p:cNvPr>
          <p:cNvPicPr>
            <a:picLocks noChangeAspect="1"/>
          </p:cNvPicPr>
          <p:nvPr/>
        </p:nvPicPr>
        <p:blipFill>
          <a:blip r:embed="rId4"/>
          <a:stretch>
            <a:fillRect/>
          </a:stretch>
        </p:blipFill>
        <p:spPr>
          <a:xfrm>
            <a:off x="5866993" y="360547"/>
            <a:ext cx="6325006" cy="2438147"/>
          </a:xfrm>
          <a:prstGeom prst="rect">
            <a:avLst/>
          </a:prstGeom>
        </p:spPr>
      </p:pic>
      <p:pic>
        <p:nvPicPr>
          <p:cNvPr id="5" name="Picture 4">
            <a:extLst>
              <a:ext uri="{FF2B5EF4-FFF2-40B4-BE49-F238E27FC236}">
                <a16:creationId xmlns:a16="http://schemas.microsoft.com/office/drawing/2014/main" id="{2B58B59D-BE14-42BA-A45D-182B22E10106}"/>
              </a:ext>
            </a:extLst>
          </p:cNvPr>
          <p:cNvPicPr>
            <a:picLocks noChangeAspect="1"/>
          </p:cNvPicPr>
          <p:nvPr/>
        </p:nvPicPr>
        <p:blipFill>
          <a:blip r:embed="rId5"/>
          <a:stretch>
            <a:fillRect/>
          </a:stretch>
        </p:blipFill>
        <p:spPr>
          <a:xfrm>
            <a:off x="5734050" y="4059307"/>
            <a:ext cx="6430870" cy="2714870"/>
          </a:xfrm>
          <a:prstGeom prst="rect">
            <a:avLst/>
          </a:prstGeom>
        </p:spPr>
      </p:pic>
    </p:spTree>
    <p:extLst>
      <p:ext uri="{BB962C8B-B14F-4D97-AF65-F5344CB8AC3E}">
        <p14:creationId xmlns:p14="http://schemas.microsoft.com/office/powerpoint/2010/main" val="3316537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448103-7AF4-436F-B435-386D7226647D}"/>
              </a:ext>
            </a:extLst>
          </p:cNvPr>
          <p:cNvPicPr>
            <a:picLocks noChangeAspect="1"/>
          </p:cNvPicPr>
          <p:nvPr/>
        </p:nvPicPr>
        <p:blipFill>
          <a:blip r:embed="rId2"/>
          <a:stretch>
            <a:fillRect/>
          </a:stretch>
        </p:blipFill>
        <p:spPr>
          <a:xfrm>
            <a:off x="112857" y="267396"/>
            <a:ext cx="5867400" cy="2878337"/>
          </a:xfrm>
          <a:prstGeom prst="rect">
            <a:avLst/>
          </a:prstGeom>
        </p:spPr>
      </p:pic>
      <p:pic>
        <p:nvPicPr>
          <p:cNvPr id="3" name="Picture 2">
            <a:extLst>
              <a:ext uri="{FF2B5EF4-FFF2-40B4-BE49-F238E27FC236}">
                <a16:creationId xmlns:a16="http://schemas.microsoft.com/office/drawing/2014/main" id="{4B5FCA40-565C-418D-8E22-B22AFFF8A9D4}"/>
              </a:ext>
            </a:extLst>
          </p:cNvPr>
          <p:cNvPicPr>
            <a:picLocks noChangeAspect="1"/>
          </p:cNvPicPr>
          <p:nvPr/>
        </p:nvPicPr>
        <p:blipFill>
          <a:blip r:embed="rId3"/>
          <a:stretch>
            <a:fillRect/>
          </a:stretch>
        </p:blipFill>
        <p:spPr>
          <a:xfrm>
            <a:off x="56428" y="4433190"/>
            <a:ext cx="5980257" cy="2424810"/>
          </a:xfrm>
          <a:prstGeom prst="rect">
            <a:avLst/>
          </a:prstGeom>
        </p:spPr>
      </p:pic>
      <p:pic>
        <p:nvPicPr>
          <p:cNvPr id="4" name="Picture 3">
            <a:extLst>
              <a:ext uri="{FF2B5EF4-FFF2-40B4-BE49-F238E27FC236}">
                <a16:creationId xmlns:a16="http://schemas.microsoft.com/office/drawing/2014/main" id="{99B22CA2-9841-47FE-AF80-94CE99D8E503}"/>
              </a:ext>
            </a:extLst>
          </p:cNvPr>
          <p:cNvPicPr>
            <a:picLocks noChangeAspect="1"/>
          </p:cNvPicPr>
          <p:nvPr/>
        </p:nvPicPr>
        <p:blipFill>
          <a:blip r:embed="rId4"/>
          <a:stretch>
            <a:fillRect/>
          </a:stretch>
        </p:blipFill>
        <p:spPr>
          <a:xfrm>
            <a:off x="6096000" y="267396"/>
            <a:ext cx="6096000" cy="2618382"/>
          </a:xfrm>
          <a:prstGeom prst="rect">
            <a:avLst/>
          </a:prstGeom>
        </p:spPr>
      </p:pic>
      <p:pic>
        <p:nvPicPr>
          <p:cNvPr id="5" name="Picture 4">
            <a:extLst>
              <a:ext uri="{FF2B5EF4-FFF2-40B4-BE49-F238E27FC236}">
                <a16:creationId xmlns:a16="http://schemas.microsoft.com/office/drawing/2014/main" id="{BDF0BAEA-93E0-4DA7-B0D5-D7C97D38C4C1}"/>
              </a:ext>
            </a:extLst>
          </p:cNvPr>
          <p:cNvPicPr>
            <a:picLocks noChangeAspect="1"/>
          </p:cNvPicPr>
          <p:nvPr/>
        </p:nvPicPr>
        <p:blipFill>
          <a:blip r:embed="rId5"/>
          <a:stretch>
            <a:fillRect/>
          </a:stretch>
        </p:blipFill>
        <p:spPr>
          <a:xfrm>
            <a:off x="6096000" y="3963096"/>
            <a:ext cx="5933639" cy="2894904"/>
          </a:xfrm>
          <a:prstGeom prst="rect">
            <a:avLst/>
          </a:prstGeom>
        </p:spPr>
      </p:pic>
    </p:spTree>
    <p:extLst>
      <p:ext uri="{BB962C8B-B14F-4D97-AF65-F5344CB8AC3E}">
        <p14:creationId xmlns:p14="http://schemas.microsoft.com/office/powerpoint/2010/main" val="1976795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09F089-9655-4C0D-826F-1949284D3576}"/>
              </a:ext>
            </a:extLst>
          </p:cNvPr>
          <p:cNvPicPr>
            <a:picLocks noChangeAspect="1"/>
          </p:cNvPicPr>
          <p:nvPr/>
        </p:nvPicPr>
        <p:blipFill>
          <a:blip r:embed="rId2"/>
          <a:stretch>
            <a:fillRect/>
          </a:stretch>
        </p:blipFill>
        <p:spPr>
          <a:xfrm>
            <a:off x="676274" y="400050"/>
            <a:ext cx="5311790" cy="2115123"/>
          </a:xfrm>
          <a:prstGeom prst="rect">
            <a:avLst/>
          </a:prstGeom>
        </p:spPr>
      </p:pic>
      <p:pic>
        <p:nvPicPr>
          <p:cNvPr id="3" name="Picture 2">
            <a:extLst>
              <a:ext uri="{FF2B5EF4-FFF2-40B4-BE49-F238E27FC236}">
                <a16:creationId xmlns:a16="http://schemas.microsoft.com/office/drawing/2014/main" id="{90CCD026-51E5-4433-909D-79018AE8A8AF}"/>
              </a:ext>
            </a:extLst>
          </p:cNvPr>
          <p:cNvPicPr>
            <a:picLocks noChangeAspect="1"/>
          </p:cNvPicPr>
          <p:nvPr/>
        </p:nvPicPr>
        <p:blipFill>
          <a:blip r:embed="rId3"/>
          <a:stretch>
            <a:fillRect/>
          </a:stretch>
        </p:blipFill>
        <p:spPr>
          <a:xfrm>
            <a:off x="552450" y="3429000"/>
            <a:ext cx="5902339" cy="3157416"/>
          </a:xfrm>
          <a:prstGeom prst="rect">
            <a:avLst/>
          </a:prstGeom>
        </p:spPr>
      </p:pic>
    </p:spTree>
    <p:extLst>
      <p:ext uri="{BB962C8B-B14F-4D97-AF65-F5344CB8AC3E}">
        <p14:creationId xmlns:p14="http://schemas.microsoft.com/office/powerpoint/2010/main" val="38401105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9C8791-6A74-4136-916A-274D820C760D}"/>
              </a:ext>
            </a:extLst>
          </p:cNvPr>
          <p:cNvSpPr txBox="1"/>
          <p:nvPr/>
        </p:nvSpPr>
        <p:spPr>
          <a:xfrm>
            <a:off x="129652" y="838200"/>
            <a:ext cx="5849459" cy="1773691"/>
          </a:xfrm>
          <a:prstGeom prst="rect">
            <a:avLst/>
          </a:prstGeom>
          <a:noFill/>
          <a:ln>
            <a:solidFill>
              <a:srgbClr val="92D050"/>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is another term used for the utility billing method?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rPr>
              <a:t>Pay-as-you-go </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800" i="1" dirty="0">
                <a:solidFill>
                  <a:srgbClr val="000000"/>
                </a:solidFill>
                <a:effectLst/>
                <a:latin typeface="Arial" panose="020B0604020202020204" pitchFamily="34" charset="0"/>
                <a:ea typeface="Times New Roman" panose="02020603050405020304" pitchFamily="18" charset="0"/>
              </a:rPr>
              <a:t>Pay-as-you-go is another term used for the utility billing method.</a:t>
            </a:r>
            <a:endParaRPr lang="en-US" sz="18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553E74BB-56BE-4031-A5E4-19E215F8DBB0}"/>
              </a:ext>
            </a:extLst>
          </p:cNvPr>
          <p:cNvSpPr txBox="1"/>
          <p:nvPr/>
        </p:nvSpPr>
        <p:spPr>
          <a:xfrm>
            <a:off x="129652" y="3429000"/>
            <a:ext cx="5618271" cy="2308324"/>
          </a:xfrm>
          <a:prstGeom prst="rect">
            <a:avLst/>
          </a:prstGeom>
          <a:noFill/>
          <a:ln>
            <a:solidFill>
              <a:srgbClr val="92D050"/>
            </a:solidFill>
          </a:ln>
        </p:spPr>
        <p:txBody>
          <a:bodyPr wrap="square">
            <a:spAutoFit/>
          </a:bodyPr>
          <a:lstStyle/>
          <a:p>
            <a:pPr marL="0" marR="0" algn="ctr">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rPr>
              <a:t>Infrastructure as a Service (IaaS), Platform as a Service (PaaS) and Software as a Service (SaaS) are generally known as what?</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endParaRPr>
          </a:p>
          <a:p>
            <a:pPr marL="0" marR="0" algn="ctr">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rPr>
              <a:t>Service models</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rPr>
              <a:t>  </a:t>
            </a:r>
            <a:r>
              <a:rPr lang="en-US" sz="1800" i="1" dirty="0">
                <a:solidFill>
                  <a:srgbClr val="000000"/>
                </a:solidFill>
                <a:effectLst/>
                <a:latin typeface="Arial" panose="020B0604020202020204" pitchFamily="34" charset="0"/>
                <a:ea typeface="Times New Roman" panose="02020603050405020304" pitchFamily="18" charset="0"/>
              </a:rPr>
              <a:t>IaaS, PaaS and SaaS are generally known as the service models.</a:t>
            </a:r>
            <a:endParaRPr lang="en-US" sz="1800" dirty="0">
              <a:effectLst/>
              <a:latin typeface="Times New Roman" panose="02020603050405020304" pitchFamily="18" charset="0"/>
              <a:ea typeface="Times New Roman" panose="02020603050405020304" pitchFamily="18" charset="0"/>
            </a:endParaRPr>
          </a:p>
          <a:p>
            <a:pPr marL="0" marR="0" algn="ctr">
              <a:spcAft>
                <a:spcPts val="0"/>
              </a:spcAft>
            </a:pPr>
            <a:r>
              <a:rPr lang="en-US" sz="1800" i="1" dirty="0">
                <a:solidFill>
                  <a:srgbClr val="000000"/>
                </a:solidFill>
                <a:effectLst/>
                <a:latin typeface="Arial" panose="020B060402020202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9045D6DD-7142-4B53-A426-D7ACF96FF799}"/>
              </a:ext>
            </a:extLst>
          </p:cNvPr>
          <p:cNvSpPr txBox="1"/>
          <p:nvPr/>
        </p:nvSpPr>
        <p:spPr>
          <a:xfrm>
            <a:off x="6212891" y="172205"/>
            <a:ext cx="5710929" cy="3041025"/>
          </a:xfrm>
          <a:prstGeom prst="rect">
            <a:avLst/>
          </a:prstGeom>
          <a:noFill/>
          <a:ln>
            <a:solidFill>
              <a:srgbClr val="92D050"/>
            </a:solidFill>
          </a:ln>
        </p:spPr>
        <p:txBody>
          <a:bodyPr wrap="square">
            <a:spAutoFit/>
          </a:bodyPr>
          <a:lstStyle/>
          <a:p>
            <a:pPr marL="0" marR="0" algn="ctr">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What separates virtual machines logically, assigning each its own slice of underlying computing power, memory and storage, thus preventing the virtual machines from interfering with each other?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Hypervisor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 hypervisor separates virtual machines logically, assigning each its own slice of underlying computing power, memory and storage, thus preventing the virtual machines from interfering with each other.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CF90E664-15F7-45E9-91F2-B3155BA0BB0F}"/>
              </a:ext>
            </a:extLst>
          </p:cNvPr>
          <p:cNvSpPr txBox="1"/>
          <p:nvPr/>
        </p:nvSpPr>
        <p:spPr>
          <a:xfrm>
            <a:off x="5979111" y="3823473"/>
            <a:ext cx="6094520" cy="2862322"/>
          </a:xfrm>
          <a:prstGeom prst="rect">
            <a:avLst/>
          </a:prstGeom>
          <a:noFill/>
          <a:ln>
            <a:solidFill>
              <a:srgbClr val="92D050"/>
            </a:solidFill>
          </a:ln>
        </p:spPr>
        <p:txBody>
          <a:bodyPr wrap="square">
            <a:spAutoFit/>
          </a:bodyPr>
          <a:lstStyle/>
          <a:p>
            <a:pPr marL="0" marR="0" algn="ctr">
              <a:spcBef>
                <a:spcPts val="0"/>
              </a:spcBef>
            </a:pPr>
            <a:r>
              <a:rPr lang="en-US" sz="1800" dirty="0">
                <a:solidFill>
                  <a:srgbClr val="000000"/>
                </a:solidFill>
                <a:effectLst/>
                <a:latin typeface="Arial" panose="020B0604020202020204" pitchFamily="34" charset="0"/>
                <a:ea typeface="Times New Roman" panose="02020603050405020304" pitchFamily="18" charset="0"/>
              </a:rPr>
              <a:t>Which type of computing environment connects an organization’s on-premises private cloud and a third-party public cloud into a single flexible infrastructure for running applications and workloads?</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rPr>
              <a:t>Hybrid</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rPr>
              <a:t> </a:t>
            </a:r>
            <a:r>
              <a:rPr lang="en-US" sz="1800" i="1" dirty="0">
                <a:solidFill>
                  <a:srgbClr val="000000"/>
                </a:solidFill>
                <a:effectLst/>
                <a:latin typeface="Arial" panose="020B0604020202020204" pitchFamily="34" charset="0"/>
                <a:ea typeface="Times New Roman" panose="02020603050405020304" pitchFamily="18" charset="0"/>
              </a:rPr>
              <a:t>A hybrid cloud is a computing environment that connects an organization’s on-premises private cloud and third-party public cloud into a single flexible infrastructure for running applications and workloads.</a:t>
            </a:r>
            <a:endParaRPr lang="en-US" sz="1800" dirty="0">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901B034F-2CD3-43A2-9365-4D60DD57FC3F}"/>
              </a:ext>
            </a:extLst>
          </p:cNvPr>
          <p:cNvSpPr txBox="1"/>
          <p:nvPr/>
        </p:nvSpPr>
        <p:spPr>
          <a:xfrm>
            <a:off x="905523" y="21313"/>
            <a:ext cx="6187736" cy="369332"/>
          </a:xfrm>
          <a:prstGeom prst="rect">
            <a:avLst/>
          </a:prstGeom>
          <a:noFill/>
        </p:spPr>
        <p:txBody>
          <a:bodyPr wrap="square">
            <a:spAutoFit/>
          </a:bodyPr>
          <a:lstStyle/>
          <a:p>
            <a:r>
              <a:rPr lang="en-US" dirty="0"/>
              <a:t>Module 1 Overview of Cloud Computing</a:t>
            </a:r>
          </a:p>
        </p:txBody>
      </p:sp>
    </p:spTree>
    <p:extLst>
      <p:ext uri="{BB962C8B-B14F-4D97-AF65-F5344CB8AC3E}">
        <p14:creationId xmlns:p14="http://schemas.microsoft.com/office/powerpoint/2010/main" val="34702542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839C479-7750-4593-A0EC-7C80EB587C40}"/>
              </a:ext>
            </a:extLst>
          </p:cNvPr>
          <p:cNvSpPr txBox="1"/>
          <p:nvPr/>
        </p:nvSpPr>
        <p:spPr>
          <a:xfrm>
            <a:off x="1480" y="282032"/>
            <a:ext cx="6094520" cy="2448299"/>
          </a:xfrm>
          <a:prstGeom prst="rect">
            <a:avLst/>
          </a:prstGeom>
          <a:noFill/>
          <a:ln>
            <a:solidFill>
              <a:srgbClr val="92D050"/>
            </a:solidFill>
          </a:ln>
        </p:spPr>
        <p:txBody>
          <a:bodyPr wrap="square">
            <a:spAutoFit/>
          </a:bodyPr>
          <a:lstStyle/>
          <a:p>
            <a:pPr marL="0" marR="0" algn="ctr">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Access to infrastructure and physical computing resources such as servers, networking, storage, and data center space best describes what?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Infrastructure as a Service (IaaS)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Infrastructure as a Service (IaaS) is described as access to infrastructure and physical computing resources such as servers, networking, storage, and data centers.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9934B089-11D3-4BE7-9DCA-49A1C14EFB20}"/>
              </a:ext>
            </a:extLst>
          </p:cNvPr>
          <p:cNvSpPr txBox="1"/>
          <p:nvPr/>
        </p:nvSpPr>
        <p:spPr>
          <a:xfrm>
            <a:off x="-20714" y="3595113"/>
            <a:ext cx="6116714" cy="1559209"/>
          </a:xfrm>
          <a:prstGeom prst="rect">
            <a:avLst/>
          </a:prstGeom>
          <a:noFill/>
          <a:ln>
            <a:solidFill>
              <a:srgbClr val="92D050"/>
            </a:solidFill>
          </a:ln>
        </p:spPr>
        <p:txBody>
          <a:bodyPr wrap="square">
            <a:spAutoFit/>
          </a:bodyPr>
          <a:lstStyle/>
          <a:p>
            <a:pPr marL="0" marR="0" algn="ctr">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What is considered a perceived risk of cloud computing?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Data security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Data security is considered a perceived risk of cloud computing.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7617F2F2-0ABB-47FE-966F-280D9825C894}"/>
              </a:ext>
            </a:extLst>
          </p:cNvPr>
          <p:cNvSpPr txBox="1"/>
          <p:nvPr/>
        </p:nvSpPr>
        <p:spPr>
          <a:xfrm>
            <a:off x="6200775" y="732963"/>
            <a:ext cx="5912806" cy="2531206"/>
          </a:xfrm>
          <a:prstGeom prst="rect">
            <a:avLst/>
          </a:prstGeom>
          <a:noFill/>
          <a:ln>
            <a:solidFill>
              <a:srgbClr val="92D050"/>
            </a:solidFill>
          </a:ln>
        </p:spPr>
        <p:txBody>
          <a:bodyPr wrap="square">
            <a:spAutoFit/>
          </a:bodyPr>
          <a:lstStyle/>
          <a:p>
            <a:pPr marL="0" marR="0" algn="ctr">
              <a:lnSpc>
                <a:spcPct val="107000"/>
              </a:lnSpc>
              <a:spcBef>
                <a:spcPts val="0"/>
              </a:spcBef>
              <a:spcAft>
                <a:spcPts val="0"/>
              </a:spcAft>
            </a:pPr>
            <a:r>
              <a:rPr lang="en-US" sz="16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Which cloud service provider specializes in Software-as-a-Service (SaaS) focused on customer relationship management?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6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rPr>
              <a:t>Salesforce</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800" i="1" dirty="0">
                <a:solidFill>
                  <a:srgbClr val="000000"/>
                </a:solidFill>
                <a:effectLst/>
                <a:latin typeface="Arial" panose="020B0604020202020204" pitchFamily="34" charset="0"/>
                <a:ea typeface="Times New Roman" panose="02020603050405020304" pitchFamily="18" charset="0"/>
              </a:rPr>
              <a:t>Salesforce is the cloud service provider that specializes in Software-as-a Service (SaaS) focused on customer relationship management.</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800" i="1" dirty="0">
                <a:solidFill>
                  <a:srgbClr val="000000"/>
                </a:solidFill>
                <a:effectLst/>
                <a:latin typeface="Arial" panose="020B060402020202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
        <p:nvSpPr>
          <p:cNvPr id="16" name="TextBox 15">
            <a:extLst>
              <a:ext uri="{FF2B5EF4-FFF2-40B4-BE49-F238E27FC236}">
                <a16:creationId xmlns:a16="http://schemas.microsoft.com/office/drawing/2014/main" id="{7A17A70E-7399-4C63-B9D3-A2011286B108}"/>
              </a:ext>
            </a:extLst>
          </p:cNvPr>
          <p:cNvSpPr txBox="1"/>
          <p:nvPr/>
        </p:nvSpPr>
        <p:spPr>
          <a:xfrm>
            <a:off x="6276975" y="3539714"/>
            <a:ext cx="5836606" cy="2585323"/>
          </a:xfrm>
          <a:prstGeom prst="rect">
            <a:avLst/>
          </a:prstGeom>
          <a:noFill/>
          <a:ln>
            <a:solidFill>
              <a:srgbClr val="92D050"/>
            </a:solidFill>
          </a:ln>
        </p:spPr>
        <p:txBody>
          <a:bodyPr wrap="square">
            <a:spAutoFit/>
          </a:bodyPr>
          <a:lstStyle/>
          <a:p>
            <a:pPr marL="0" marR="0" algn="ctr">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rPr>
              <a:t>How does the National Institute of Standards and Technology (NIST) define cloud computing?</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rPr>
              <a:t>A model for enabling convenient, on-demand network access to a shared pool of compute resources.</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800" i="1" dirty="0">
                <a:solidFill>
                  <a:srgbClr val="000000"/>
                </a:solidFill>
                <a:effectLst/>
                <a:latin typeface="Arial" panose="020B0604020202020204" pitchFamily="34" charset="0"/>
                <a:ea typeface="Times New Roman" panose="02020603050405020304" pitchFamily="18" charset="0"/>
              </a:rPr>
              <a:t>NIST defines cloud computing as a model for enabling convenient, on-demand network access to a shared pool of compute resources.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02078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9F2297-4EAE-4665-AD23-F7E79514ABBC}"/>
              </a:ext>
            </a:extLst>
          </p:cNvPr>
          <p:cNvSpPr txBox="1"/>
          <p:nvPr/>
        </p:nvSpPr>
        <p:spPr>
          <a:xfrm>
            <a:off x="247650" y="218995"/>
            <a:ext cx="6094520" cy="2308324"/>
          </a:xfrm>
          <a:prstGeom prst="rect">
            <a:avLst/>
          </a:prstGeom>
          <a:noFill/>
          <a:ln>
            <a:solidFill>
              <a:schemeClr val="accent6"/>
            </a:solidFill>
          </a:ln>
        </p:spPr>
        <p:txBody>
          <a:bodyPr wrap="square">
            <a:spAutoFit/>
          </a:bodyPr>
          <a:lstStyle/>
          <a:p>
            <a:pPr marL="0" marR="0" algn="ctr">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rPr>
              <a:t>In which decade did the practice of time sharing or resource pooling evolve to make more efficient use of computing power via the mainframe?</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pPr>
            <a:r>
              <a:rPr lang="en-US" sz="1800" dirty="0">
                <a:solidFill>
                  <a:srgbClr val="000000"/>
                </a:solidFill>
                <a:effectLst/>
                <a:latin typeface="Arial" panose="020B0604020202020204" pitchFamily="34" charset="0"/>
                <a:ea typeface="Times New Roman" panose="02020603050405020304" pitchFamily="18" charset="0"/>
              </a:rPr>
              <a:t>1950s</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pPr>
            <a:r>
              <a:rPr lang="en-US" sz="1800" dirty="0">
                <a:solidFill>
                  <a:srgbClr val="000000"/>
                </a:solidFill>
                <a:effectLst/>
                <a:latin typeface="Arial" panose="020B0604020202020204" pitchFamily="34" charset="0"/>
                <a:ea typeface="Times New Roman" panose="02020603050405020304" pitchFamily="18" charset="0"/>
              </a:rPr>
              <a:t>During the 1950s the practice of time sharing or resource pooling evolved to make more efficient use of computing power via the mainframe.</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61653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B66441-43CA-46E2-8C8C-223626664389}"/>
              </a:ext>
            </a:extLst>
          </p:cNvPr>
          <p:cNvSpPr txBox="1"/>
          <p:nvPr/>
        </p:nvSpPr>
        <p:spPr>
          <a:xfrm>
            <a:off x="216763" y="66128"/>
            <a:ext cx="6094520" cy="369332"/>
          </a:xfrm>
          <a:prstGeom prst="rect">
            <a:avLst/>
          </a:prstGeom>
          <a:noFill/>
        </p:spPr>
        <p:txBody>
          <a:bodyPr wrap="square">
            <a:spAutoFit/>
          </a:bodyPr>
          <a:lstStyle/>
          <a:p>
            <a:r>
              <a:rPr lang="en-US" dirty="0"/>
              <a:t>Module 2 Cloud Adoption and Emerging Technologies</a:t>
            </a:r>
          </a:p>
        </p:txBody>
      </p:sp>
      <p:sp>
        <p:nvSpPr>
          <p:cNvPr id="5" name="TextBox 4">
            <a:extLst>
              <a:ext uri="{FF2B5EF4-FFF2-40B4-BE49-F238E27FC236}">
                <a16:creationId xmlns:a16="http://schemas.microsoft.com/office/drawing/2014/main" id="{8D1444A3-D1C1-42DA-95BF-997E9382AEBF}"/>
              </a:ext>
            </a:extLst>
          </p:cNvPr>
          <p:cNvSpPr txBox="1"/>
          <p:nvPr/>
        </p:nvSpPr>
        <p:spPr>
          <a:xfrm>
            <a:off x="1480" y="684338"/>
            <a:ext cx="6019800" cy="2744662"/>
          </a:xfrm>
          <a:prstGeom prst="rect">
            <a:avLst/>
          </a:prstGeom>
          <a:noFill/>
          <a:ln>
            <a:solidFill>
              <a:srgbClr val="00B050"/>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provided the foundation for the transformation to the cloud?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The power, scalability, flexibility, and pay-as-you-go economics.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The power, scalability, flexibility, and pay-as-you-go economics provided the foundation for the transformation to the cloud.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BE75F476-81DC-4423-9B00-46A0A67365C2}"/>
              </a:ext>
            </a:extLst>
          </p:cNvPr>
          <p:cNvSpPr txBox="1"/>
          <p:nvPr/>
        </p:nvSpPr>
        <p:spPr>
          <a:xfrm>
            <a:off x="95250" y="3677878"/>
            <a:ext cx="5926030" cy="2550891"/>
          </a:xfrm>
          <a:prstGeom prst="rect">
            <a:avLst/>
          </a:prstGeom>
          <a:noFill/>
          <a:ln>
            <a:solidFill>
              <a:srgbClr val="92D050"/>
            </a:solidFill>
          </a:ln>
        </p:spPr>
        <p:txBody>
          <a:bodyPr wrap="square">
            <a:spAutoFit/>
          </a:bodyPr>
          <a:lstStyle/>
          <a:p>
            <a:pPr marL="0" marR="0" algn="ctr">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As its client base grew, what solution did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ActivTrades</a:t>
            </a:r>
            <a:r>
              <a:rPr lang="en-US" sz="1800" dirty="0">
                <a:effectLst/>
                <a:latin typeface="Arial" panose="020B0604020202020204" pitchFamily="34" charset="0"/>
                <a:ea typeface="Calibri" panose="020F0502020204030204" pitchFamily="34" charset="0"/>
                <a:cs typeface="Times New Roman" panose="02020603050405020304" pitchFamily="18" charset="0"/>
              </a:rPr>
              <a:t> provision in order to cut latency, accelerate execution, and streamline the delivery of new functions?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It migrated three major systems from on-premises infrastructure to IBM Cloud for VMware solutions, backed by data storage, networking, and security offerings on the IBM Cloud.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B1606B17-7E65-4A56-8BB5-D5709111DF56}"/>
              </a:ext>
            </a:extLst>
          </p:cNvPr>
          <p:cNvSpPr txBox="1"/>
          <p:nvPr/>
        </p:nvSpPr>
        <p:spPr>
          <a:xfrm>
            <a:off x="6097480" y="290024"/>
            <a:ext cx="6094520" cy="3143617"/>
          </a:xfrm>
          <a:prstGeom prst="rect">
            <a:avLst/>
          </a:prstGeom>
          <a:noFill/>
          <a:ln>
            <a:solidFill>
              <a:srgbClr val="92D050"/>
            </a:solidFill>
          </a:ln>
        </p:spPr>
        <p:txBody>
          <a:bodyPr wrap="square">
            <a:spAutoFit/>
          </a:bodyPr>
          <a:lstStyle/>
          <a:p>
            <a:pPr marL="0" marR="0" algn="ctr">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How can the adoption of cloud computing technologies allow a company to adapt quickly to changes in the marketplace?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Cloud adoption can help a company adapt quickly to changes in the marketplace.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Cloud adoption can also help a company quickly provision services without any upfront cost so a business can experiment with low risk to capital as opportunities arise.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1E1CF611-CC87-49EE-BD98-583747D4F659}"/>
              </a:ext>
            </a:extLst>
          </p:cNvPr>
          <p:cNvSpPr txBox="1"/>
          <p:nvPr/>
        </p:nvSpPr>
        <p:spPr>
          <a:xfrm>
            <a:off x="6096000" y="3677878"/>
            <a:ext cx="6000750" cy="2550891"/>
          </a:xfrm>
          <a:prstGeom prst="rect">
            <a:avLst/>
          </a:prstGeom>
          <a:noFill/>
          <a:ln>
            <a:solidFill>
              <a:srgbClr val="92D050"/>
            </a:solidFill>
          </a:ln>
        </p:spPr>
        <p:txBody>
          <a:bodyPr wrap="square">
            <a:spAutoFit/>
          </a:bodyPr>
          <a:lstStyle/>
          <a:p>
            <a:pPr marL="0" marR="0" algn="ctr">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type of relationship exists between IoT, AI, and the cloud?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Symbiotic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 symbiotic relationship in which IoT delivers the data, AI powers the insights, and the cloud provides the scalability and processing power that leverages them both to provide value to its users.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5716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9BA37A-EF43-4166-9190-37162DE3AA54}"/>
              </a:ext>
            </a:extLst>
          </p:cNvPr>
          <p:cNvPicPr>
            <a:picLocks noChangeAspect="1"/>
          </p:cNvPicPr>
          <p:nvPr/>
        </p:nvPicPr>
        <p:blipFill>
          <a:blip r:embed="rId2"/>
          <a:stretch>
            <a:fillRect/>
          </a:stretch>
        </p:blipFill>
        <p:spPr>
          <a:xfrm>
            <a:off x="212813" y="79835"/>
            <a:ext cx="5384623" cy="3040729"/>
          </a:xfrm>
          <a:prstGeom prst="rect">
            <a:avLst/>
          </a:prstGeom>
        </p:spPr>
      </p:pic>
      <p:pic>
        <p:nvPicPr>
          <p:cNvPr id="3" name="Picture 2">
            <a:extLst>
              <a:ext uri="{FF2B5EF4-FFF2-40B4-BE49-F238E27FC236}">
                <a16:creationId xmlns:a16="http://schemas.microsoft.com/office/drawing/2014/main" id="{C3153FDF-19D0-43DE-BD66-86FADE18FB14}"/>
              </a:ext>
            </a:extLst>
          </p:cNvPr>
          <p:cNvPicPr>
            <a:picLocks noChangeAspect="1"/>
          </p:cNvPicPr>
          <p:nvPr/>
        </p:nvPicPr>
        <p:blipFill>
          <a:blip r:embed="rId3"/>
          <a:stretch>
            <a:fillRect/>
          </a:stretch>
        </p:blipFill>
        <p:spPr>
          <a:xfrm>
            <a:off x="6397320" y="1055988"/>
            <a:ext cx="5455260" cy="746851"/>
          </a:xfrm>
          <a:prstGeom prst="rect">
            <a:avLst/>
          </a:prstGeom>
        </p:spPr>
      </p:pic>
      <p:pic>
        <p:nvPicPr>
          <p:cNvPr id="4" name="Picture 3">
            <a:extLst>
              <a:ext uri="{FF2B5EF4-FFF2-40B4-BE49-F238E27FC236}">
                <a16:creationId xmlns:a16="http://schemas.microsoft.com/office/drawing/2014/main" id="{C0872CE1-306A-461E-8AD2-EC3786224951}"/>
              </a:ext>
            </a:extLst>
          </p:cNvPr>
          <p:cNvPicPr>
            <a:picLocks noChangeAspect="1"/>
          </p:cNvPicPr>
          <p:nvPr/>
        </p:nvPicPr>
        <p:blipFill>
          <a:blip r:embed="rId4"/>
          <a:stretch>
            <a:fillRect/>
          </a:stretch>
        </p:blipFill>
        <p:spPr>
          <a:xfrm>
            <a:off x="6259830" y="153685"/>
            <a:ext cx="5425440" cy="835629"/>
          </a:xfrm>
          <a:prstGeom prst="rect">
            <a:avLst/>
          </a:prstGeom>
        </p:spPr>
      </p:pic>
      <p:pic>
        <p:nvPicPr>
          <p:cNvPr id="5" name="Picture 4">
            <a:extLst>
              <a:ext uri="{FF2B5EF4-FFF2-40B4-BE49-F238E27FC236}">
                <a16:creationId xmlns:a16="http://schemas.microsoft.com/office/drawing/2014/main" id="{FC181465-52D8-4970-BF6D-F02F3BFBE2E1}"/>
              </a:ext>
            </a:extLst>
          </p:cNvPr>
          <p:cNvPicPr>
            <a:picLocks noChangeAspect="1"/>
          </p:cNvPicPr>
          <p:nvPr/>
        </p:nvPicPr>
        <p:blipFill>
          <a:blip r:embed="rId5"/>
          <a:stretch>
            <a:fillRect/>
          </a:stretch>
        </p:blipFill>
        <p:spPr>
          <a:xfrm>
            <a:off x="212813" y="3168189"/>
            <a:ext cx="5410200" cy="777647"/>
          </a:xfrm>
          <a:prstGeom prst="rect">
            <a:avLst/>
          </a:prstGeom>
        </p:spPr>
      </p:pic>
    </p:spTree>
    <p:extLst>
      <p:ext uri="{BB962C8B-B14F-4D97-AF65-F5344CB8AC3E}">
        <p14:creationId xmlns:p14="http://schemas.microsoft.com/office/powerpoint/2010/main" val="4219666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C5B54D-1BE7-48FA-883B-98F1B315174D}"/>
              </a:ext>
            </a:extLst>
          </p:cNvPr>
          <p:cNvSpPr txBox="1"/>
          <p:nvPr/>
        </p:nvSpPr>
        <p:spPr>
          <a:xfrm>
            <a:off x="93124" y="314875"/>
            <a:ext cx="6094520" cy="2448299"/>
          </a:xfrm>
          <a:prstGeom prst="rect">
            <a:avLst/>
          </a:prstGeom>
          <a:noFill/>
          <a:ln>
            <a:solidFill>
              <a:srgbClr val="92D050"/>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 secure, distributed, and open technology with lower costs that builds transparency and traceability in transactional applications describes what?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Blockchain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Blockchain is a secure, distributed, and open technology with lower costs that builds transparency and traceability in transactional applications.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39FAB95-B29C-420C-88D8-304BC9A422DA}"/>
              </a:ext>
            </a:extLst>
          </p:cNvPr>
          <p:cNvSpPr txBox="1"/>
          <p:nvPr/>
        </p:nvSpPr>
        <p:spPr>
          <a:xfrm>
            <a:off x="57614" y="3510359"/>
            <a:ext cx="6038386" cy="2448299"/>
          </a:xfrm>
          <a:prstGeom prst="rect">
            <a:avLst/>
          </a:prstGeom>
          <a:noFill/>
          <a:ln>
            <a:solidFill>
              <a:srgbClr val="92D050"/>
            </a:solidFill>
          </a:ln>
        </p:spPr>
        <p:txBody>
          <a:bodyPr wrap="square">
            <a:spAutoFit/>
          </a:bodyPr>
          <a:lstStyle/>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According to an IBM Institute for Business Value study what percentage of enterprises today are using cloud computing to expand into new industries?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75 percent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An IBM Institute for Business Value study indicated that 75 percent of enterprises today are using cloud computing to expand into new industries.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EC51458B-CCAF-416D-9DFB-62001D9130F6}"/>
              </a:ext>
            </a:extLst>
          </p:cNvPr>
          <p:cNvSpPr txBox="1"/>
          <p:nvPr/>
        </p:nvSpPr>
        <p:spPr>
          <a:xfrm>
            <a:off x="6334125" y="314875"/>
            <a:ext cx="5764752" cy="2653483"/>
          </a:xfrm>
          <a:prstGeom prst="rect">
            <a:avLst/>
          </a:prstGeom>
          <a:noFill/>
          <a:ln>
            <a:solidFill>
              <a:srgbClr val="92D050"/>
            </a:solidFill>
          </a:ln>
        </p:spPr>
        <p:txBody>
          <a:bodyPr wrap="square">
            <a:spAutoFit/>
          </a:bodyPr>
          <a:lstStyle/>
          <a:p>
            <a:pPr marL="0" marR="0" algn="ctr">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describes a software application that continues to learn about user preferences based on the frequency of use?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Smart assistant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 Smart assistant is an IoT device that tracks data and information and continues to learn about user preferences based on frequency of use.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9642D815-CAFE-4EF4-9AA2-444A7CF856B6}"/>
              </a:ext>
            </a:extLst>
          </p:cNvPr>
          <p:cNvSpPr txBox="1"/>
          <p:nvPr/>
        </p:nvSpPr>
        <p:spPr>
          <a:xfrm>
            <a:off x="6252747" y="3429000"/>
            <a:ext cx="5846130" cy="2550891"/>
          </a:xfrm>
          <a:prstGeom prst="rect">
            <a:avLst/>
          </a:prstGeom>
          <a:noFill/>
          <a:ln>
            <a:solidFill>
              <a:srgbClr val="92D050"/>
            </a:solidFill>
          </a:ln>
        </p:spPr>
        <p:txBody>
          <a:bodyPr wrap="square">
            <a:spAutoFit/>
          </a:bodyPr>
          <a:lstStyle/>
          <a:p>
            <a:pPr marL="0" marR="0" algn="ctr">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An IBM retail client wants help with gathering data on their customers’ buying habits relative to their five top products.   Which cloud service can be added to help support the client with this request?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Analytics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Analytic technologies on the cloud can be leveraged to help the client track trends and analyze the data.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65900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29C3E4-A9BD-4B6E-A5EC-6CADA303547B}"/>
              </a:ext>
            </a:extLst>
          </p:cNvPr>
          <p:cNvSpPr txBox="1"/>
          <p:nvPr/>
        </p:nvSpPr>
        <p:spPr>
          <a:xfrm>
            <a:off x="134830" y="206166"/>
            <a:ext cx="6094520" cy="3041025"/>
          </a:xfrm>
          <a:prstGeom prst="rect">
            <a:avLst/>
          </a:prstGeom>
          <a:noFill/>
          <a:ln>
            <a:solidFill>
              <a:srgbClr val="92D050"/>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Which company recognized the opportunity to remove the constraints of their existing customer-facing applications based on monolithic code into cloud-native based microservices architecture on the cloud?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American Airlines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American Airlines recognized the opportunity to remove the constraints of their existing customer-facing applications based on monolithic code into cloud-native based microservices architecture on the cloud.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63F4A2D-F4D6-452D-851B-69ED519819DF}"/>
              </a:ext>
            </a:extLst>
          </p:cNvPr>
          <p:cNvSpPr txBox="1"/>
          <p:nvPr/>
        </p:nvSpPr>
        <p:spPr>
          <a:xfrm>
            <a:off x="218982" y="4241473"/>
            <a:ext cx="6103398" cy="2151936"/>
          </a:xfrm>
          <a:prstGeom prst="rect">
            <a:avLst/>
          </a:prstGeom>
          <a:noFill/>
          <a:ln>
            <a:solidFill>
              <a:srgbClr val="92D050"/>
            </a:solidFill>
          </a:ln>
        </p:spPr>
        <p:txBody>
          <a:bodyPr wrap="square">
            <a:spAutoFit/>
          </a:bodyPr>
          <a:lstStyle/>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According to the International Data Corporation (IDC) by the year 2025, the total amount of digital data created worldwide will rise to how many zettabytes?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163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The IDC predicts by 2025, the total amount of digital data created worldwide will rise to 163 zettabytes.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181446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B7CAAF-8102-44F0-9A48-6051504F716B}"/>
              </a:ext>
            </a:extLst>
          </p:cNvPr>
          <p:cNvSpPr txBox="1"/>
          <p:nvPr/>
        </p:nvSpPr>
        <p:spPr>
          <a:xfrm>
            <a:off x="1480" y="152267"/>
            <a:ext cx="5961170" cy="2151936"/>
          </a:xfrm>
          <a:prstGeom prst="rect">
            <a:avLst/>
          </a:prstGeom>
          <a:noFill/>
          <a:ln>
            <a:solidFill>
              <a:srgbClr val="92D050"/>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is the maximum storage volume supported for block or file storage on IBM Cloud virtual and bare metal servers?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Up to 12 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The maximum storage volume for block or file storage is 12 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347C947C-3D30-4653-8ADA-B1882C436F7A}"/>
              </a:ext>
            </a:extLst>
          </p:cNvPr>
          <p:cNvSpPr txBox="1"/>
          <p:nvPr/>
        </p:nvSpPr>
        <p:spPr>
          <a:xfrm>
            <a:off x="0" y="2588740"/>
            <a:ext cx="6098958" cy="1855573"/>
          </a:xfrm>
          <a:prstGeom prst="rect">
            <a:avLst/>
          </a:prstGeom>
          <a:noFill/>
          <a:ln>
            <a:solidFill>
              <a:srgbClr val="92D050"/>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Which network infrastructure service is used to distribute a workload between multiple servers?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Load Balancer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The Load Balancer is used to distribute a workload between multiple services.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C146E160-9622-4A4B-8E8C-B6875D73DF23}"/>
              </a:ext>
            </a:extLst>
          </p:cNvPr>
          <p:cNvSpPr txBox="1"/>
          <p:nvPr/>
        </p:nvSpPr>
        <p:spPr>
          <a:xfrm>
            <a:off x="95250" y="4817410"/>
            <a:ext cx="6000750" cy="1855573"/>
          </a:xfrm>
          <a:prstGeom prst="rect">
            <a:avLst/>
          </a:prstGeom>
          <a:noFill/>
          <a:ln>
            <a:solidFill>
              <a:srgbClr val="92D050"/>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enables communication to the internet for all virtual server instances on the attached subnet?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Public Gateway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 public gateway enables communication to the internet for all virtual server instances on the attached subnet.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71837BCA-7414-469E-A8ED-C36DD3A7F724}"/>
              </a:ext>
            </a:extLst>
          </p:cNvPr>
          <p:cNvSpPr txBox="1"/>
          <p:nvPr/>
        </p:nvSpPr>
        <p:spPr>
          <a:xfrm>
            <a:off x="6229350" y="152267"/>
            <a:ext cx="5961170" cy="2405146"/>
          </a:xfrm>
          <a:prstGeom prst="rect">
            <a:avLst/>
          </a:prstGeom>
          <a:noFill/>
          <a:ln>
            <a:solidFill>
              <a:srgbClr val="92D050"/>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Which compute option on IBM Cloud offers access to Z technology without requiring the purchase of Z hardware or requiring Z technology specific skills?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Hyper Protect Service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Arial" panose="020B0604020202020204" pitchFamily="34" charset="0"/>
                <a:ea typeface="Calibri" panose="020F0502020204030204" pitchFamily="34" charset="0"/>
              </a:rPr>
              <a:t> Hyper Protect Service offers access to Z technology without requiring the purchase of Z hardware or having Z-specific skills</a:t>
            </a:r>
            <a:endParaRPr lang="en-US" dirty="0"/>
          </a:p>
        </p:txBody>
      </p:sp>
      <p:sp>
        <p:nvSpPr>
          <p:cNvPr id="15" name="TextBox 14">
            <a:extLst>
              <a:ext uri="{FF2B5EF4-FFF2-40B4-BE49-F238E27FC236}">
                <a16:creationId xmlns:a16="http://schemas.microsoft.com/office/drawing/2014/main" id="{FE075BDC-3E1F-41CB-A1BA-E34917686963}"/>
              </a:ext>
            </a:extLst>
          </p:cNvPr>
          <p:cNvSpPr txBox="1"/>
          <p:nvPr/>
        </p:nvSpPr>
        <p:spPr>
          <a:xfrm>
            <a:off x="6189770" y="2916431"/>
            <a:ext cx="6000750" cy="1855573"/>
          </a:xfrm>
          <a:prstGeom prst="rect">
            <a:avLst/>
          </a:prstGeom>
          <a:noFill/>
          <a:ln>
            <a:solidFill>
              <a:srgbClr val="92D050"/>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Which virtual server instance is billed hourly and monthly?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Public virtual server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Public virtual server instances are billed hourly and monthly.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969AFC06-772D-490A-A7E4-1C1083262395}"/>
              </a:ext>
            </a:extLst>
          </p:cNvPr>
          <p:cNvSpPr txBox="1"/>
          <p:nvPr/>
        </p:nvSpPr>
        <p:spPr>
          <a:xfrm>
            <a:off x="6189770" y="4772004"/>
            <a:ext cx="6000750" cy="1855573"/>
          </a:xfrm>
          <a:prstGeom prst="rect">
            <a:avLst/>
          </a:prstGeom>
          <a:noFill/>
          <a:ln>
            <a:solidFill>
              <a:srgbClr val="92D050"/>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Which service in the IBM Cloud platform is used to backup and replicate virtual machines on VMware?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Veeam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Veeam is used to back up and replicate virtual machines on VMware.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5920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B34C2E-4707-4466-80D2-AB604DB03433}"/>
              </a:ext>
            </a:extLst>
          </p:cNvPr>
          <p:cNvSpPr txBox="1"/>
          <p:nvPr/>
        </p:nvSpPr>
        <p:spPr>
          <a:xfrm>
            <a:off x="0" y="312065"/>
            <a:ext cx="6094520" cy="1855573"/>
          </a:xfrm>
          <a:prstGeom prst="rect">
            <a:avLst/>
          </a:prstGeom>
          <a:noFill/>
          <a:ln>
            <a:solidFill>
              <a:srgbClr val="92D050"/>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Which service can assist a client in connecting an application in IBM Cloud with their private network?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VPN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 VPN service can assist a client in connecting an application on IBM Cloud with the client’s private network.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2810AA7-CC75-4A37-973C-D2EF319BD1EC}"/>
              </a:ext>
            </a:extLst>
          </p:cNvPr>
          <p:cNvSpPr txBox="1"/>
          <p:nvPr/>
        </p:nvSpPr>
        <p:spPr>
          <a:xfrm>
            <a:off x="26626" y="2497455"/>
            <a:ext cx="6098958" cy="2448299"/>
          </a:xfrm>
          <a:prstGeom prst="rect">
            <a:avLst/>
          </a:prstGeom>
          <a:noFill/>
          <a:ln>
            <a:solidFill>
              <a:srgbClr val="92D050"/>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are private subnets and encrypted communication channels used for?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Achieve isolation between workloads on VPCs on IBM Cloud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Private subnets and encrypted communication channels are used to achieve isolation between workloads on VPCs on IBM Cloud.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AF813332-B6AB-4BA3-9F3E-C1842D8A4025}"/>
              </a:ext>
            </a:extLst>
          </p:cNvPr>
          <p:cNvSpPr txBox="1"/>
          <p:nvPr/>
        </p:nvSpPr>
        <p:spPr>
          <a:xfrm>
            <a:off x="6157046" y="312064"/>
            <a:ext cx="5899942" cy="1855573"/>
          </a:xfrm>
          <a:prstGeom prst="rect">
            <a:avLst/>
          </a:prstGeom>
          <a:noFill/>
          <a:ln>
            <a:solidFill>
              <a:srgbClr val="92D050"/>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Which compute option on IBM Cloud are the Citrix, VMware, and Cloud Linux images associated with?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Bare Metal Service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Bare Metal Service provides images for Citrix, VMware, IBM Cloud Linux, among others.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565DB4DE-85AC-43A4-857E-C8DF5EA2C0DB}"/>
              </a:ext>
            </a:extLst>
          </p:cNvPr>
          <p:cNvSpPr txBox="1"/>
          <p:nvPr/>
        </p:nvSpPr>
        <p:spPr>
          <a:xfrm>
            <a:off x="6265432" y="2875492"/>
            <a:ext cx="5791556" cy="1855573"/>
          </a:xfrm>
          <a:prstGeom prst="rect">
            <a:avLst/>
          </a:prstGeom>
          <a:noFill/>
          <a:ln>
            <a:solidFill>
              <a:srgbClr val="92D050"/>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Which IBM Cloud service provides virtual servers and bare metal servers with SAN-like iSCSI storage?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IBM Block Storage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IBM Block Storage provides SAN-like iSCSI storage to both virtual and bare metal servers.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893140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1E0751-0E8A-4AC7-B263-B6E1D19BF403}"/>
              </a:ext>
            </a:extLst>
          </p:cNvPr>
          <p:cNvSpPr txBox="1"/>
          <p:nvPr/>
        </p:nvSpPr>
        <p:spPr>
          <a:xfrm>
            <a:off x="0" y="534007"/>
            <a:ext cx="5819729" cy="2151936"/>
          </a:xfrm>
          <a:prstGeom prst="rect">
            <a:avLst/>
          </a:prstGeom>
          <a:noFill/>
          <a:ln>
            <a:solidFill>
              <a:srgbClr val="92D050"/>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If an organization has a VMware shared environment, who is responsible for the management and operation of that environment?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IBM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In a VMware shared environment, IBM is responsible for the management and operation of the environment.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324B1F5-9281-4138-B48D-0B7E02B63672}"/>
              </a:ext>
            </a:extLst>
          </p:cNvPr>
          <p:cNvSpPr txBox="1"/>
          <p:nvPr/>
        </p:nvSpPr>
        <p:spPr>
          <a:xfrm>
            <a:off x="190454" y="3762066"/>
            <a:ext cx="5629275" cy="1855573"/>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service is NOT provided by IBM Cloud Internet Services?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Auditing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Auditing is not provided by IBM Cloud Internet Services.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B42CD9B0-1C89-4CC9-B312-5436BA687161}"/>
              </a:ext>
            </a:extLst>
          </p:cNvPr>
          <p:cNvSpPr txBox="1"/>
          <p:nvPr/>
        </p:nvSpPr>
        <p:spPr>
          <a:xfrm>
            <a:off x="6400800" y="5236647"/>
            <a:ext cx="5703904" cy="1559209"/>
          </a:xfrm>
          <a:prstGeom prst="rect">
            <a:avLst/>
          </a:prstGeom>
          <a:noFill/>
          <a:ln>
            <a:solidFill>
              <a:schemeClr val="accent6"/>
            </a:solidFill>
          </a:ln>
        </p:spPr>
        <p:txBody>
          <a:bodyPr wrap="square">
            <a:spAutoFit/>
          </a:bodyPr>
          <a:lstStyle/>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would be a use case for the public cloud?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Using it for computing resources to build secondary infrastructures for disaster recovery, data protection, and business continuity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660A3DFF-B4DC-4C18-82BB-6402EC29F731}"/>
              </a:ext>
            </a:extLst>
          </p:cNvPr>
          <p:cNvSpPr/>
          <p:nvPr/>
        </p:nvSpPr>
        <p:spPr>
          <a:xfrm>
            <a:off x="6010183" y="534007"/>
            <a:ext cx="84338" cy="6159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9587478-DE0D-449D-A630-938FDF9A8A43}"/>
              </a:ext>
            </a:extLst>
          </p:cNvPr>
          <p:cNvSpPr txBox="1"/>
          <p:nvPr/>
        </p:nvSpPr>
        <p:spPr>
          <a:xfrm>
            <a:off x="6097480" y="4540260"/>
            <a:ext cx="6094520" cy="369332"/>
          </a:xfrm>
          <a:prstGeom prst="rect">
            <a:avLst/>
          </a:prstGeom>
          <a:noFill/>
        </p:spPr>
        <p:txBody>
          <a:bodyPr wrap="square">
            <a:spAutoFit/>
          </a:bodyPr>
          <a:lstStyle/>
          <a:p>
            <a:r>
              <a:rPr lang="en-US" b="1" dirty="0"/>
              <a:t>Module 3 Cloud Computing Service and Deployment Models</a:t>
            </a:r>
          </a:p>
        </p:txBody>
      </p:sp>
    </p:spTree>
    <p:extLst>
      <p:ext uri="{BB962C8B-B14F-4D97-AF65-F5344CB8AC3E}">
        <p14:creationId xmlns:p14="http://schemas.microsoft.com/office/powerpoint/2010/main" val="22792417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F7FDC6-DE4B-4456-B1C0-B117F0F005DC}"/>
              </a:ext>
            </a:extLst>
          </p:cNvPr>
          <p:cNvSpPr txBox="1"/>
          <p:nvPr/>
        </p:nvSpPr>
        <p:spPr>
          <a:xfrm>
            <a:off x="836720" y="0"/>
            <a:ext cx="6094520" cy="369332"/>
          </a:xfrm>
          <a:prstGeom prst="rect">
            <a:avLst/>
          </a:prstGeom>
          <a:noFill/>
        </p:spPr>
        <p:txBody>
          <a:bodyPr wrap="square">
            <a:spAutoFit/>
          </a:bodyPr>
          <a:lstStyle/>
          <a:p>
            <a:r>
              <a:rPr lang="en-US" dirty="0"/>
              <a:t>Module 3 Cloud Computing Service and Deployment Models</a:t>
            </a:r>
          </a:p>
        </p:txBody>
      </p:sp>
      <p:sp>
        <p:nvSpPr>
          <p:cNvPr id="5" name="TextBox 4">
            <a:extLst>
              <a:ext uri="{FF2B5EF4-FFF2-40B4-BE49-F238E27FC236}">
                <a16:creationId xmlns:a16="http://schemas.microsoft.com/office/drawing/2014/main" id="{58494A6A-EAD2-4307-9A09-DA0208DFEC53}"/>
              </a:ext>
            </a:extLst>
          </p:cNvPr>
          <p:cNvSpPr txBox="1"/>
          <p:nvPr/>
        </p:nvSpPr>
        <p:spPr>
          <a:xfrm>
            <a:off x="5918" y="686627"/>
            <a:ext cx="6094520" cy="2448299"/>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You have been working with a client to secure a business deal involving one of their infrastructure platforms; subsequently, they have decided to implement IaaS for the wide range of services it provides.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Who will be the typical user for IaaS?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System administrator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The user/persona for IaaS is the system administrator.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236579A7-F61C-4E51-AF3C-5A2B80E37E8C}"/>
              </a:ext>
            </a:extLst>
          </p:cNvPr>
          <p:cNvSpPr txBox="1"/>
          <p:nvPr/>
        </p:nvSpPr>
        <p:spPr>
          <a:xfrm>
            <a:off x="121699" y="3832474"/>
            <a:ext cx="5688551" cy="2151936"/>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represents a use case for SaaS?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Leveraging it to avoid the need for ongoing upgrades, maintenance, and patching.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Leveraging SaaS to avoid the need for ongoing software upgrades, maintenance, and patching is considered a use case for SaaS.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46202686-D0D2-49C9-8B82-68A6BE97A3CF}"/>
              </a:ext>
            </a:extLst>
          </p:cNvPr>
          <p:cNvSpPr txBox="1"/>
          <p:nvPr/>
        </p:nvSpPr>
        <p:spPr>
          <a:xfrm>
            <a:off x="6238874" y="686627"/>
            <a:ext cx="5845853" cy="3041025"/>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It may be owned, managed, and operated by the organization, a third party or some combination of those functions and may exist on or off premises identifies characteristics of which cloud deployment model?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Private cloud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Two characteristics of a private cloud deployment model are it may be owned, managed, and operated by the organization, a third party or some combination of those functions and it may exist on or off premises.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F022D08-2788-44A8-878C-1E7D0572242D}"/>
              </a:ext>
            </a:extLst>
          </p:cNvPr>
          <p:cNvSpPr txBox="1"/>
          <p:nvPr/>
        </p:nvSpPr>
        <p:spPr>
          <a:xfrm>
            <a:off x="6096000" y="3980655"/>
            <a:ext cx="5845854" cy="1855573"/>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Interoperability, scalability, and portability are key tenets of which cloud deployment model?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Hybrid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The key tenets of a hybrid cloud are interoperability, scalability, and portability.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15828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1193A1-6858-45FE-8C96-9977EEEFCEFF}"/>
              </a:ext>
            </a:extLst>
          </p:cNvPr>
          <p:cNvSpPr txBox="1"/>
          <p:nvPr/>
        </p:nvSpPr>
        <p:spPr>
          <a:xfrm>
            <a:off x="0" y="119495"/>
            <a:ext cx="6094520" cy="2448299"/>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In which service model does the cloud service provider take responsibility for the installation, configuration, and operation of the application infrastructure?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PaaS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In a PaaS service model, the cloud service provider takes responsibility for the installation, configuration, and operation of the application infrastructure.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B336763F-F996-47F6-826A-7E88EBBEA7B6}"/>
              </a:ext>
            </a:extLst>
          </p:cNvPr>
          <p:cNvSpPr txBox="1"/>
          <p:nvPr/>
        </p:nvSpPr>
        <p:spPr>
          <a:xfrm>
            <a:off x="0" y="3318196"/>
            <a:ext cx="6094520" cy="2744662"/>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 virtualized, multi-tenant architecture enabling tenants or users to share computing resources residing outside their firewalls best describes a characteristic for which cloud type?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Public cloud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 public cloud is a virtualized, multi-tenant architecture enabling tenants or users to share computing resources residing outside their firewalls.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4D1593E2-8E26-4C2A-ABAF-5B9E08A66656}"/>
              </a:ext>
            </a:extLst>
          </p:cNvPr>
          <p:cNvSpPr txBox="1"/>
          <p:nvPr/>
        </p:nvSpPr>
        <p:spPr>
          <a:xfrm>
            <a:off x="6203317" y="119495"/>
            <a:ext cx="5876925" cy="1855573"/>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would be another use case for a public cloud?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Increasingly opting to access cloud-based applications and platforms so an organization’s teams can focus on building and testing applications and platforms, thus reducing time-to-market for their products and services.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07CB8A86-AB69-480D-A53D-CFF64F2BAE9F}"/>
              </a:ext>
            </a:extLst>
          </p:cNvPr>
          <p:cNvSpPr txBox="1"/>
          <p:nvPr/>
        </p:nvSpPr>
        <p:spPr>
          <a:xfrm>
            <a:off x="6330102" y="2444383"/>
            <a:ext cx="5750140" cy="1262846"/>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would be a use case for the private cloud?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Providing an opportunity to modernize and unify an organization’s in-house and legacy applications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B6FDDD40-13F4-4F00-836F-4F9B083EECE6}"/>
              </a:ext>
            </a:extLst>
          </p:cNvPr>
          <p:cNvSpPr txBox="1"/>
          <p:nvPr/>
        </p:nvSpPr>
        <p:spPr>
          <a:xfrm>
            <a:off x="6330102" y="4176544"/>
            <a:ext cx="5858938" cy="2151936"/>
          </a:xfrm>
          <a:prstGeom prst="rect">
            <a:avLst/>
          </a:prstGeom>
          <a:noFill/>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is a benefit of the hybrid cloud deployment model?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It offers resource optimization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One of the benefits to the hybrid cloud is it offers resource optimization − not being locked in with a specific vendor.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457692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C0EFCC-B913-4A87-8F50-41DAAB8197AC}"/>
              </a:ext>
            </a:extLst>
          </p:cNvPr>
          <p:cNvSpPr txBox="1"/>
          <p:nvPr/>
        </p:nvSpPr>
        <p:spPr>
          <a:xfrm>
            <a:off x="0" y="336568"/>
            <a:ext cx="6094520" cy="3172920"/>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6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Uses automated rollouts and rollbacks to deploy and manage containers, scales services up or down automatically based on utilization and monitors the health of services to prevent bad rollouts are characteristics of what type of system?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6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Kubernetes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Kubernetes characteristics include but are not limited to using automated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automated</a:t>
            </a:r>
            <a:r>
              <a:rPr lang="en-US" sz="1800" dirty="0">
                <a:effectLst/>
                <a:latin typeface="Arial" panose="020B0604020202020204" pitchFamily="34" charset="0"/>
                <a:ea typeface="Calibri" panose="020F0502020204030204" pitchFamily="34" charset="0"/>
                <a:cs typeface="Times New Roman" panose="02020603050405020304" pitchFamily="18" charset="0"/>
              </a:rPr>
              <a:t> rollouts and rollbacks to deploy and manage containers, scaling services up or down automatically based on utilization and monitoring the health of services to prevent bad rollouts.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782026B3-0744-441D-A21E-9A1E29C7D026}"/>
              </a:ext>
            </a:extLst>
          </p:cNvPr>
          <p:cNvSpPr txBox="1"/>
          <p:nvPr/>
        </p:nvSpPr>
        <p:spPr>
          <a:xfrm>
            <a:off x="87897" y="3647854"/>
            <a:ext cx="6006623" cy="1262846"/>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are the building blocks of serverless architecture?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Actions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Actions are the building blocks of serverless architecture.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A9707820-2BEF-4F4D-8AEE-DD3F3B698380}"/>
              </a:ext>
            </a:extLst>
          </p:cNvPr>
          <p:cNvSpPr txBox="1"/>
          <p:nvPr/>
        </p:nvSpPr>
        <p:spPr>
          <a:xfrm>
            <a:off x="287230" y="5345429"/>
            <a:ext cx="5807290" cy="1559209"/>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is a feature of OpenShift?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OpenShift issues quarterly releases with the latest being 4.4 based on 1.17 is considered a feature of OpenShift.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2C54E60C-5A75-4837-961D-F2731D7318FE}"/>
              </a:ext>
            </a:extLst>
          </p:cNvPr>
          <p:cNvSpPr txBox="1"/>
          <p:nvPr/>
        </p:nvSpPr>
        <p:spPr>
          <a:xfrm>
            <a:off x="6391275" y="336568"/>
            <a:ext cx="5733402" cy="1855573"/>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type of platform is the IBM Cloud Functions offering?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err="1">
                <a:effectLst/>
                <a:latin typeface="Arial" panose="020B0604020202020204" pitchFamily="34" charset="0"/>
                <a:ea typeface="Calibri" panose="020F0502020204030204" pitchFamily="34" charset="0"/>
                <a:cs typeface="Times New Roman" panose="02020603050405020304" pitchFamily="18" charset="0"/>
              </a:rPr>
              <a:t>FaaS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IBM Cloud Functions is a Functions-as-a-Service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FaaS</a:t>
            </a:r>
            <a:r>
              <a:rPr lang="en-US" sz="1800" dirty="0">
                <a:effectLst/>
                <a:latin typeface="Arial" panose="020B0604020202020204" pitchFamily="34" charset="0"/>
                <a:ea typeface="Calibri" panose="020F0502020204030204" pitchFamily="34" charset="0"/>
                <a:cs typeface="Times New Roman" panose="02020603050405020304" pitchFamily="18" charset="0"/>
              </a:rPr>
              <a:t>) programming platform.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132D92B7-52E8-4E5E-A1B8-31E875A88F4B}"/>
              </a:ext>
            </a:extLst>
          </p:cNvPr>
          <p:cNvSpPr txBox="1"/>
          <p:nvPr/>
        </p:nvSpPr>
        <p:spPr>
          <a:xfrm>
            <a:off x="6205953" y="2649395"/>
            <a:ext cx="5807291" cy="1559209"/>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is a characteristic of a container?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 container is a package that contains application source code dependencies, like runtimes, binaries, libraries, and data.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2C595D4E-E324-4485-90F4-A325B181B9BE}"/>
              </a:ext>
            </a:extLst>
          </p:cNvPr>
          <p:cNvSpPr txBox="1"/>
          <p:nvPr/>
        </p:nvSpPr>
        <p:spPr>
          <a:xfrm>
            <a:off x="6317387" y="4369496"/>
            <a:ext cx="5807290" cy="2151936"/>
          </a:xfrm>
          <a:prstGeom prst="rect">
            <a:avLst/>
          </a:prstGeom>
          <a:noFill/>
          <a:ln>
            <a:solidFill>
              <a:schemeClr val="accent6"/>
            </a:solidFill>
          </a:ln>
        </p:spPr>
        <p:txBody>
          <a:bodyPr wrap="square">
            <a:spAutoFit/>
          </a:bodyPr>
          <a:lstStyle/>
          <a:p>
            <a:pPr marL="0" marR="0">
              <a:lnSpc>
                <a:spcPct val="107000"/>
              </a:lnSpc>
              <a:spcBef>
                <a:spcPts val="0"/>
              </a:spcBef>
              <a:spcAft>
                <a:spcPts val="0"/>
              </a:spcAft>
              <a:tabLst>
                <a:tab pos="1211580" algn="l"/>
                <a:tab pos="1828800" algn="ctr"/>
              </a:tabLst>
            </a:pPr>
            <a:r>
              <a:rPr lang="en-US" sz="1800" dirty="0">
                <a:effectLst/>
                <a:latin typeface="Arial" panose="020B0604020202020204" pitchFamily="34" charset="0"/>
                <a:ea typeface="Calibri" panose="020F0502020204030204" pitchFamily="34" charset="0"/>
                <a:cs typeface="Times New Roman" panose="02020603050405020304" pitchFamily="18" charset="0"/>
              </a:rPr>
              <a:t>	Fill in the blank.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 ______ is configured to communicate with a specific Kubernetes cluster.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Container.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 container is configured to communicate with a specific Kubernetes cluster.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680350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8E93CC-D4ED-4DA4-A6F5-CAF14CDBD88F}"/>
              </a:ext>
            </a:extLst>
          </p:cNvPr>
          <p:cNvSpPr txBox="1"/>
          <p:nvPr/>
        </p:nvSpPr>
        <p:spPr>
          <a:xfrm>
            <a:off x="0" y="131112"/>
            <a:ext cx="6094520" cy="2744662"/>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Fill in the blank.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Kubernetes is an open source container orchestration project that simplifies everything associated with deploying and managing ______.</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Containers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Kubernetes is an open source container orchestration project that simplifies everything associated with deploying and managing containers.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27AD57FB-E209-4D1C-93E3-A6C43D09233C}"/>
              </a:ext>
            </a:extLst>
          </p:cNvPr>
          <p:cNvSpPr txBox="1"/>
          <p:nvPr/>
        </p:nvSpPr>
        <p:spPr>
          <a:xfrm>
            <a:off x="0" y="3569508"/>
            <a:ext cx="6094520" cy="3041025"/>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Can run uniformly inconsistent across any platform or cloud, share the host OS kernel increasing speed and inefficiency and provides increased security and isolation are benefits of what cloud component?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Containers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Containers can run uniformly inconsistent across any platform or cloud, share the host OS kernel increasing speed and inefficiency and provides increased security and isolation.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26EAB386-BC0A-468E-ACDA-F518ABF14831}"/>
              </a:ext>
            </a:extLst>
          </p:cNvPr>
          <p:cNvSpPr txBox="1"/>
          <p:nvPr/>
        </p:nvSpPr>
        <p:spPr>
          <a:xfrm>
            <a:off x="5879237" y="131112"/>
            <a:ext cx="6094520" cy="4226478"/>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Refers to building and running applications that do not require server management, enables a simpler, more cost-effective way to build and operate cloud-native applications and describes a finer grade deployment model where applications are bundled as one or more functions are characteristics of what type of computing?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Serverless computing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Serverless computing characteristics include but are not limited to building and running applications that do not require server management, enabling a simpler, more cost-effective way to build and operate cloud-native applications and is a finer grade deployment model where applications are bundled as one or more functions.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E5A7831C-AC44-46D1-AE55-1828A938E9BD}"/>
              </a:ext>
            </a:extLst>
          </p:cNvPr>
          <p:cNvSpPr txBox="1"/>
          <p:nvPr/>
        </p:nvSpPr>
        <p:spPr>
          <a:xfrm>
            <a:off x="6097480" y="5090020"/>
            <a:ext cx="6094520" cy="1262846"/>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OpenShift is based on which open source project?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OKD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OpenShift is based on the open source OKD Project.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201512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7BF881-8975-464F-A2E5-170D322E02D2}"/>
              </a:ext>
            </a:extLst>
          </p:cNvPr>
          <p:cNvSpPr txBox="1"/>
          <p:nvPr/>
        </p:nvSpPr>
        <p:spPr>
          <a:xfrm>
            <a:off x="1480" y="606355"/>
            <a:ext cx="6094520" cy="2418611"/>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What are known as distinct Data Centers with their own power, cooling, and networking resources?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Zones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pPr>
            <a:r>
              <a:rPr lang="en-US" sz="1800" dirty="0">
                <a:effectLst/>
                <a:latin typeface="Arial" panose="020B0604020202020204" pitchFamily="34" charset="0"/>
                <a:ea typeface="Calibri" panose="020F0502020204030204" pitchFamily="34" charset="0"/>
                <a:cs typeface="Times New Roman" panose="02020603050405020304" pitchFamily="18" charset="0"/>
              </a:rPr>
              <a:t>Zones are typically known as distinct data centers with their own power, cooling, and network resources.</a:t>
            </a:r>
            <a:r>
              <a:rPr lang="en-US" sz="1600" b="1" dirty="0"/>
              <a:t> Module 4 Components of Cloud Computing</a:t>
            </a:r>
          </a:p>
          <a:p>
            <a:pPr marL="0" marR="0" algn="ctr">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4BB86276-516D-4CD2-8610-328179CDE106}"/>
              </a:ext>
            </a:extLst>
          </p:cNvPr>
          <p:cNvSpPr txBox="1"/>
          <p:nvPr/>
        </p:nvSpPr>
        <p:spPr>
          <a:xfrm>
            <a:off x="169784" y="3281859"/>
            <a:ext cx="5835588" cy="2151936"/>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Which cloud layer would be considered the foundation of the cloud?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The Infrastructure layer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The infrastructure layer is considered the foundation of the cloud. It consists of physical resources that are housed in regions, zones and data centers.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DBE4B12F-57D3-49E6-82FF-4D37A8671329}"/>
              </a:ext>
            </a:extLst>
          </p:cNvPr>
          <p:cNvSpPr txBox="1"/>
          <p:nvPr/>
        </p:nvSpPr>
        <p:spPr>
          <a:xfrm>
            <a:off x="6354933" y="606355"/>
            <a:ext cx="5740891" cy="1958165"/>
          </a:xfrm>
          <a:prstGeom prst="rect">
            <a:avLst/>
          </a:prstGeom>
          <a:noFill/>
          <a:ln>
            <a:solidFill>
              <a:schemeClr val="accent6"/>
            </a:solidFill>
          </a:ln>
        </p:spPr>
        <p:txBody>
          <a:bodyPr wrap="square">
            <a:spAutoFit/>
          </a:bodyPr>
          <a:lstStyle/>
          <a:p>
            <a:pPr marL="0" marR="0">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VMware,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ESXi</a:t>
            </a:r>
            <a:r>
              <a:rPr lang="en-US" sz="1800" dirty="0">
                <a:effectLst/>
                <a:latin typeface="Arial" panose="020B0604020202020204" pitchFamily="34" charset="0"/>
                <a:ea typeface="Calibri" panose="020F0502020204030204" pitchFamily="34" charset="0"/>
                <a:cs typeface="Times New Roman" panose="02020603050405020304" pitchFamily="18" charset="0"/>
              </a:rPr>
              <a:t>, Microsoft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Hyper-v</a:t>
            </a:r>
            <a:r>
              <a:rPr lang="en-US" sz="1800" dirty="0">
                <a:effectLst/>
                <a:latin typeface="Arial" panose="020B0604020202020204" pitchFamily="34" charset="0"/>
                <a:ea typeface="Calibri" panose="020F0502020204030204" pitchFamily="34" charset="0"/>
                <a:cs typeface="Times New Roman" panose="02020603050405020304" pitchFamily="18" charset="0"/>
              </a:rPr>
              <a:t> and open-source KVM are some examples of which type of hypervisor?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Type 1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VMware,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ESXi</a:t>
            </a:r>
            <a:r>
              <a:rPr lang="en-US" sz="1800" dirty="0">
                <a:effectLst/>
                <a:latin typeface="Arial" panose="020B0604020202020204" pitchFamily="34" charset="0"/>
                <a:ea typeface="Calibri" panose="020F0502020204030204" pitchFamily="34" charset="0"/>
                <a:cs typeface="Times New Roman" panose="02020603050405020304" pitchFamily="18" charset="0"/>
              </a:rPr>
              <a:t>, Microsoft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Hyper-v</a:t>
            </a:r>
            <a:r>
              <a:rPr lang="en-US" sz="1800" dirty="0">
                <a:effectLst/>
                <a:latin typeface="Arial" panose="020B0604020202020204" pitchFamily="34" charset="0"/>
                <a:ea typeface="Calibri" panose="020F0502020204030204" pitchFamily="34" charset="0"/>
                <a:cs typeface="Times New Roman" panose="02020603050405020304" pitchFamily="18" charset="0"/>
              </a:rPr>
              <a:t>, and open-source KVM are examples of a type 1 hypervisor.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A737FCF2-00FD-4A10-80D3-34C7C098D4E1}"/>
              </a:ext>
            </a:extLst>
          </p:cNvPr>
          <p:cNvSpPr txBox="1"/>
          <p:nvPr/>
        </p:nvSpPr>
        <p:spPr>
          <a:xfrm>
            <a:off x="6354934" y="3255774"/>
            <a:ext cx="5667282" cy="2448299"/>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are the characteristics of a region?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 region has a name such as NA South or US East; is isolated from other regions, so if one was impacted by a natural disaster, the cloud operations in others would continue to function; and is a geographic area or location where a cloud provider's infrastructure is clustered.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0021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1F37E6-247A-41D1-AC5B-59502A83DB07}"/>
              </a:ext>
            </a:extLst>
          </p:cNvPr>
          <p:cNvSpPr txBox="1"/>
          <p:nvPr/>
        </p:nvSpPr>
        <p:spPr>
          <a:xfrm>
            <a:off x="247650" y="95250"/>
            <a:ext cx="1085554" cy="369332"/>
          </a:xfrm>
          <a:prstGeom prst="rect">
            <a:avLst/>
          </a:prstGeom>
          <a:noFill/>
        </p:spPr>
        <p:txBody>
          <a:bodyPr wrap="none" rtlCol="0">
            <a:spAutoFit/>
          </a:bodyPr>
          <a:lstStyle/>
          <a:p>
            <a:r>
              <a:rPr lang="en-US" dirty="0"/>
              <a:t>Module 3</a:t>
            </a:r>
          </a:p>
        </p:txBody>
      </p:sp>
      <p:pic>
        <p:nvPicPr>
          <p:cNvPr id="3" name="Picture 2">
            <a:extLst>
              <a:ext uri="{FF2B5EF4-FFF2-40B4-BE49-F238E27FC236}">
                <a16:creationId xmlns:a16="http://schemas.microsoft.com/office/drawing/2014/main" id="{4D0246BB-E5D2-4FD6-9FC6-2815B22027D6}"/>
              </a:ext>
            </a:extLst>
          </p:cNvPr>
          <p:cNvPicPr>
            <a:picLocks noChangeAspect="1"/>
          </p:cNvPicPr>
          <p:nvPr/>
        </p:nvPicPr>
        <p:blipFill>
          <a:blip r:embed="rId2"/>
          <a:stretch>
            <a:fillRect/>
          </a:stretch>
        </p:blipFill>
        <p:spPr>
          <a:xfrm>
            <a:off x="80962" y="464582"/>
            <a:ext cx="4667250" cy="2186445"/>
          </a:xfrm>
          <a:prstGeom prst="rect">
            <a:avLst/>
          </a:prstGeom>
        </p:spPr>
      </p:pic>
      <p:pic>
        <p:nvPicPr>
          <p:cNvPr id="4" name="Picture 3">
            <a:extLst>
              <a:ext uri="{FF2B5EF4-FFF2-40B4-BE49-F238E27FC236}">
                <a16:creationId xmlns:a16="http://schemas.microsoft.com/office/drawing/2014/main" id="{5A2F5601-3394-4401-A86E-AD1C1D9FABBD}"/>
              </a:ext>
            </a:extLst>
          </p:cNvPr>
          <p:cNvPicPr>
            <a:picLocks noChangeAspect="1"/>
          </p:cNvPicPr>
          <p:nvPr/>
        </p:nvPicPr>
        <p:blipFill>
          <a:blip r:embed="rId3"/>
          <a:stretch>
            <a:fillRect/>
          </a:stretch>
        </p:blipFill>
        <p:spPr>
          <a:xfrm>
            <a:off x="0" y="2813528"/>
            <a:ext cx="4829175" cy="382376"/>
          </a:xfrm>
          <a:prstGeom prst="rect">
            <a:avLst/>
          </a:prstGeom>
        </p:spPr>
      </p:pic>
      <p:pic>
        <p:nvPicPr>
          <p:cNvPr id="5" name="Picture 4">
            <a:extLst>
              <a:ext uri="{FF2B5EF4-FFF2-40B4-BE49-F238E27FC236}">
                <a16:creationId xmlns:a16="http://schemas.microsoft.com/office/drawing/2014/main" id="{7967BE0E-3CEA-4003-A1F8-4C939C5B2BB5}"/>
              </a:ext>
            </a:extLst>
          </p:cNvPr>
          <p:cNvPicPr>
            <a:picLocks noChangeAspect="1"/>
          </p:cNvPicPr>
          <p:nvPr/>
        </p:nvPicPr>
        <p:blipFill>
          <a:blip r:embed="rId4"/>
          <a:stretch>
            <a:fillRect/>
          </a:stretch>
        </p:blipFill>
        <p:spPr>
          <a:xfrm>
            <a:off x="5476049" y="376569"/>
            <a:ext cx="4890728" cy="2283336"/>
          </a:xfrm>
          <a:prstGeom prst="rect">
            <a:avLst/>
          </a:prstGeom>
        </p:spPr>
      </p:pic>
      <p:pic>
        <p:nvPicPr>
          <p:cNvPr id="6" name="Picture 5">
            <a:extLst>
              <a:ext uri="{FF2B5EF4-FFF2-40B4-BE49-F238E27FC236}">
                <a16:creationId xmlns:a16="http://schemas.microsoft.com/office/drawing/2014/main" id="{E1CFB4A7-C776-4D9A-97D4-3B31AFD4AC98}"/>
              </a:ext>
            </a:extLst>
          </p:cNvPr>
          <p:cNvPicPr>
            <a:picLocks noChangeAspect="1"/>
          </p:cNvPicPr>
          <p:nvPr/>
        </p:nvPicPr>
        <p:blipFill>
          <a:blip r:embed="rId5"/>
          <a:stretch>
            <a:fillRect/>
          </a:stretch>
        </p:blipFill>
        <p:spPr>
          <a:xfrm>
            <a:off x="5507715" y="2747918"/>
            <a:ext cx="5270205" cy="631297"/>
          </a:xfrm>
          <a:prstGeom prst="rect">
            <a:avLst/>
          </a:prstGeom>
        </p:spPr>
      </p:pic>
      <p:pic>
        <p:nvPicPr>
          <p:cNvPr id="7" name="Picture 6">
            <a:extLst>
              <a:ext uri="{FF2B5EF4-FFF2-40B4-BE49-F238E27FC236}">
                <a16:creationId xmlns:a16="http://schemas.microsoft.com/office/drawing/2014/main" id="{92493624-C5D7-4FA4-BAA2-D80F9788AEC3}"/>
              </a:ext>
            </a:extLst>
          </p:cNvPr>
          <p:cNvPicPr>
            <a:picLocks noChangeAspect="1"/>
          </p:cNvPicPr>
          <p:nvPr/>
        </p:nvPicPr>
        <p:blipFill>
          <a:blip r:embed="rId6"/>
          <a:stretch>
            <a:fillRect/>
          </a:stretch>
        </p:blipFill>
        <p:spPr>
          <a:xfrm>
            <a:off x="16597" y="3267074"/>
            <a:ext cx="4650654" cy="2849747"/>
          </a:xfrm>
          <a:prstGeom prst="rect">
            <a:avLst/>
          </a:prstGeom>
        </p:spPr>
      </p:pic>
      <p:pic>
        <p:nvPicPr>
          <p:cNvPr id="8" name="Picture 7">
            <a:extLst>
              <a:ext uri="{FF2B5EF4-FFF2-40B4-BE49-F238E27FC236}">
                <a16:creationId xmlns:a16="http://schemas.microsoft.com/office/drawing/2014/main" id="{0645EE97-75E4-4FCC-B238-BDD65E315918}"/>
              </a:ext>
            </a:extLst>
          </p:cNvPr>
          <p:cNvPicPr>
            <a:picLocks noChangeAspect="1"/>
          </p:cNvPicPr>
          <p:nvPr/>
        </p:nvPicPr>
        <p:blipFill>
          <a:blip r:embed="rId7"/>
          <a:stretch>
            <a:fillRect/>
          </a:stretch>
        </p:blipFill>
        <p:spPr>
          <a:xfrm>
            <a:off x="-31027" y="6201943"/>
            <a:ext cx="4954058" cy="426141"/>
          </a:xfrm>
          <a:prstGeom prst="rect">
            <a:avLst/>
          </a:prstGeom>
        </p:spPr>
      </p:pic>
      <p:pic>
        <p:nvPicPr>
          <p:cNvPr id="9" name="Picture 8">
            <a:extLst>
              <a:ext uri="{FF2B5EF4-FFF2-40B4-BE49-F238E27FC236}">
                <a16:creationId xmlns:a16="http://schemas.microsoft.com/office/drawing/2014/main" id="{7F114DB6-3FE1-44F2-80ED-D6D40E16314A}"/>
              </a:ext>
            </a:extLst>
          </p:cNvPr>
          <p:cNvPicPr>
            <a:picLocks noChangeAspect="1"/>
          </p:cNvPicPr>
          <p:nvPr/>
        </p:nvPicPr>
        <p:blipFill>
          <a:blip r:embed="rId8"/>
          <a:stretch>
            <a:fillRect/>
          </a:stretch>
        </p:blipFill>
        <p:spPr>
          <a:xfrm>
            <a:off x="5444384" y="3617671"/>
            <a:ext cx="4954059" cy="2148552"/>
          </a:xfrm>
          <a:prstGeom prst="rect">
            <a:avLst/>
          </a:prstGeom>
        </p:spPr>
      </p:pic>
      <p:pic>
        <p:nvPicPr>
          <p:cNvPr id="11" name="Picture 10">
            <a:extLst>
              <a:ext uri="{FF2B5EF4-FFF2-40B4-BE49-F238E27FC236}">
                <a16:creationId xmlns:a16="http://schemas.microsoft.com/office/drawing/2014/main" id="{CDDEBECF-B2CC-4D46-BE75-CCBF1FA95E0F}"/>
              </a:ext>
            </a:extLst>
          </p:cNvPr>
          <p:cNvPicPr>
            <a:picLocks noChangeAspect="1"/>
          </p:cNvPicPr>
          <p:nvPr/>
        </p:nvPicPr>
        <p:blipFill>
          <a:blip r:embed="rId9"/>
          <a:stretch>
            <a:fillRect/>
          </a:stretch>
        </p:blipFill>
        <p:spPr>
          <a:xfrm>
            <a:off x="5444384" y="6008833"/>
            <a:ext cx="5456754" cy="637082"/>
          </a:xfrm>
          <a:prstGeom prst="rect">
            <a:avLst/>
          </a:prstGeom>
        </p:spPr>
      </p:pic>
      <p:sp>
        <p:nvSpPr>
          <p:cNvPr id="10" name="TextBox 9">
            <a:extLst>
              <a:ext uri="{FF2B5EF4-FFF2-40B4-BE49-F238E27FC236}">
                <a16:creationId xmlns:a16="http://schemas.microsoft.com/office/drawing/2014/main" id="{909E3E83-998A-44BD-9328-EB554F5B0084}"/>
              </a:ext>
            </a:extLst>
          </p:cNvPr>
          <p:cNvSpPr txBox="1"/>
          <p:nvPr/>
        </p:nvSpPr>
        <p:spPr>
          <a:xfrm>
            <a:off x="10901138" y="4279037"/>
            <a:ext cx="1166281" cy="923330"/>
          </a:xfrm>
          <a:prstGeom prst="rect">
            <a:avLst/>
          </a:prstGeom>
          <a:noFill/>
        </p:spPr>
        <p:txBody>
          <a:bodyPr wrap="none" rtlCol="0">
            <a:spAutoFit/>
          </a:bodyPr>
          <a:lstStyle/>
          <a:p>
            <a:r>
              <a:rPr lang="en-US" dirty="0"/>
              <a:t>**</a:t>
            </a:r>
          </a:p>
          <a:p>
            <a:r>
              <a:rPr lang="en-US" dirty="0"/>
              <a:t>Seems like</a:t>
            </a:r>
          </a:p>
          <a:p>
            <a:r>
              <a:rPr lang="en-US" dirty="0"/>
              <a:t>hybrid</a:t>
            </a:r>
          </a:p>
        </p:txBody>
      </p:sp>
    </p:spTree>
    <p:extLst>
      <p:ext uri="{BB962C8B-B14F-4D97-AF65-F5344CB8AC3E}">
        <p14:creationId xmlns:p14="http://schemas.microsoft.com/office/powerpoint/2010/main" val="26683588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B94853-F805-41C4-AADF-99AA634AF620}"/>
              </a:ext>
            </a:extLst>
          </p:cNvPr>
          <p:cNvSpPr txBox="1"/>
          <p:nvPr/>
        </p:nvSpPr>
        <p:spPr>
          <a:xfrm>
            <a:off x="0" y="379686"/>
            <a:ext cx="6094520" cy="1855573"/>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is the function of a hypervisor?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Pulls resources from the physical server and allocates them to a virtual environment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The function of a hypervisor is to pull resources from the physical server and allocate them to a virtual environment.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CEC64FFE-73C5-4661-B678-C81297C6773F}"/>
              </a:ext>
            </a:extLst>
          </p:cNvPr>
          <p:cNvSpPr txBox="1"/>
          <p:nvPr/>
        </p:nvSpPr>
        <p:spPr>
          <a:xfrm>
            <a:off x="-22194" y="2647625"/>
            <a:ext cx="6116714" cy="1855573"/>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type of server satisfies workload examples such as ERP, CRM, AI, deep learning and virtualization?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Bare metal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Bare metal servers satisfy workload examples such as ERP, CRM, AI, deep learning, and virtualization.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4AC85C6-D749-46C0-9049-BC42D024617D}"/>
              </a:ext>
            </a:extLst>
          </p:cNvPr>
          <p:cNvSpPr txBox="1"/>
          <p:nvPr/>
        </p:nvSpPr>
        <p:spPr>
          <a:xfrm>
            <a:off x="84338" y="5022637"/>
            <a:ext cx="5928804" cy="1855573"/>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would be a characteristic of both a bare metal server and a virtual server?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Provisioned with default storage in local drives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Both a bare metal and a virtual server are provisioned with default storage in local drives.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4007E3CD-6440-4D09-B611-D4D9992393CC}"/>
              </a:ext>
            </a:extLst>
          </p:cNvPr>
          <p:cNvSpPr txBox="1"/>
          <p:nvPr/>
        </p:nvSpPr>
        <p:spPr>
          <a:xfrm>
            <a:off x="6013142" y="985634"/>
            <a:ext cx="6116714" cy="1855573"/>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Virtual servers and virtual instances are two terms used synonymously in the IBM Cloud with which other term?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Virtual machines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Virtual machines is the term used synonymously with virtual servers and virtual instances in the IBM Cloud.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788D7EC3-78C4-495F-B1B4-17BF23AF2189}"/>
              </a:ext>
            </a:extLst>
          </p:cNvPr>
          <p:cNvSpPr txBox="1"/>
          <p:nvPr/>
        </p:nvSpPr>
        <p:spPr>
          <a:xfrm>
            <a:off x="6274384" y="3125164"/>
            <a:ext cx="5855471" cy="1229952"/>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is another name given to a Type 2 hypervisor?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Hosted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Type 2 hypervisors are also known as hosted.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32190723-2968-4304-A5F2-1CEB20E1DE05}"/>
              </a:ext>
            </a:extLst>
          </p:cNvPr>
          <p:cNvSpPr txBox="1"/>
          <p:nvPr/>
        </p:nvSpPr>
        <p:spPr>
          <a:xfrm>
            <a:off x="6315074" y="4639074"/>
            <a:ext cx="5814781" cy="1855573"/>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could be added to a network to enable users’ access to the application in the internet tier?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Public gateway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 public gateway is added to the network to enable users’ access to the application in the internet tier.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75832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CA03EF-B2F9-48BA-A1B0-EF85371219AC}"/>
              </a:ext>
            </a:extLst>
          </p:cNvPr>
          <p:cNvSpPr txBox="1"/>
          <p:nvPr/>
        </p:nvSpPr>
        <p:spPr>
          <a:xfrm>
            <a:off x="1480" y="717038"/>
            <a:ext cx="6094520" cy="2448299"/>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is the main difference between deploying a network in an on-premises data center and deploying a cloud network?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Physical devices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The main difference is in the cloud, the logical instances of networking elements are used as opposed to the use of physical devices used in an on-premises facility.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DFEFE74-A929-4374-92AD-6DEC6DF8972A}"/>
              </a:ext>
            </a:extLst>
          </p:cNvPr>
          <p:cNvSpPr txBox="1"/>
          <p:nvPr/>
        </p:nvSpPr>
        <p:spPr>
          <a:xfrm>
            <a:off x="6010183" y="717038"/>
            <a:ext cx="6107836" cy="2448299"/>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Portability, scalability, streamlined development, and deployment of cloud-native applications and architectures are some of the advantages of which type of component?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Containers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The advantages of containers include portability, scalability, streamlined development, and deployment of cloud-native applications and architectures.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14900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063543-779F-4D90-BAE7-E71C254534E9}"/>
              </a:ext>
            </a:extLst>
          </p:cNvPr>
          <p:cNvSpPr txBox="1"/>
          <p:nvPr/>
        </p:nvSpPr>
        <p:spPr>
          <a:xfrm>
            <a:off x="1480" y="0"/>
            <a:ext cx="6094520" cy="369332"/>
          </a:xfrm>
          <a:prstGeom prst="rect">
            <a:avLst/>
          </a:prstGeom>
          <a:noFill/>
        </p:spPr>
        <p:txBody>
          <a:bodyPr wrap="square">
            <a:spAutoFit/>
          </a:bodyPr>
          <a:lstStyle/>
          <a:p>
            <a:r>
              <a:rPr lang="en-US" b="1" dirty="0"/>
              <a:t>Module 4 Services on IBM Cloud</a:t>
            </a:r>
          </a:p>
        </p:txBody>
      </p:sp>
      <p:sp>
        <p:nvSpPr>
          <p:cNvPr id="5" name="TextBox 4">
            <a:extLst>
              <a:ext uri="{FF2B5EF4-FFF2-40B4-BE49-F238E27FC236}">
                <a16:creationId xmlns:a16="http://schemas.microsoft.com/office/drawing/2014/main" id="{01E32683-9DB5-444C-8048-2172AD6345A1}"/>
              </a:ext>
            </a:extLst>
          </p:cNvPr>
          <p:cNvSpPr txBox="1"/>
          <p:nvPr/>
        </p:nvSpPr>
        <p:spPr>
          <a:xfrm>
            <a:off x="0" y="532306"/>
            <a:ext cx="6121152" cy="2151936"/>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Fill in the blank.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Hyperledger fabric is the framework for building  ________ applications.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Blockchain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Hyperledger fabric is the framework for building blockchain applications.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5A3D8793-0984-4A96-92D8-986F560B3EF0}"/>
              </a:ext>
            </a:extLst>
          </p:cNvPr>
          <p:cNvSpPr txBox="1"/>
          <p:nvPr/>
        </p:nvSpPr>
        <p:spPr>
          <a:xfrm>
            <a:off x="-11836" y="3097791"/>
            <a:ext cx="6121152" cy="2151936"/>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Which IBM Cloud service is used to run and deploy machine learning models anywhere across any cloud?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Watson Machine Learning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Watson Machine Learning is used to run and deploy machine learning models anywhere across any cloud.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D7140819-2B4B-4870-93AB-871183029F7A}"/>
              </a:ext>
            </a:extLst>
          </p:cNvPr>
          <p:cNvSpPr txBox="1"/>
          <p:nvPr/>
        </p:nvSpPr>
        <p:spPr>
          <a:xfrm>
            <a:off x="6069368" y="369332"/>
            <a:ext cx="6121152" cy="1559209"/>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Which database is classified as a document-oriented database?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MongoDB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MongoDB is considered a document-oriented database.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C3B270D1-5F50-40FD-A02C-A783B37A7EBE}"/>
              </a:ext>
            </a:extLst>
          </p:cNvPr>
          <p:cNvSpPr txBox="1"/>
          <p:nvPr/>
        </p:nvSpPr>
        <p:spPr>
          <a:xfrm>
            <a:off x="6069368" y="2466153"/>
            <a:ext cx="6121152" cy="1559209"/>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is the Internet of Things (IoT)?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The Internet of Things (IoT) is best described as a system of interrelated computing devices that transfer data over a network without requiring human interaction.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3F6A2902-1527-47C4-BC59-273F58FF5193}"/>
              </a:ext>
            </a:extLst>
          </p:cNvPr>
          <p:cNvSpPr txBox="1"/>
          <p:nvPr/>
        </p:nvSpPr>
        <p:spPr>
          <a:xfrm>
            <a:off x="6034592" y="4337917"/>
            <a:ext cx="6156664" cy="1559209"/>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is an Event Stream?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Event Stream integrates with Watson Internet of Things (IoT) and IBM Cloud functions to leverage event streams.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018578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D03168-FA83-4707-916B-BB5E7D9293C4}"/>
              </a:ext>
            </a:extLst>
          </p:cNvPr>
          <p:cNvSpPr txBox="1"/>
          <p:nvPr/>
        </p:nvSpPr>
        <p:spPr>
          <a:xfrm>
            <a:off x="1480" y="166623"/>
            <a:ext cx="6094520" cy="2448299"/>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Fill in the blank.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IBM Cloud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Paks</a:t>
            </a:r>
            <a:r>
              <a:rPr lang="en-US" sz="1800" dirty="0">
                <a:effectLst/>
                <a:latin typeface="Arial" panose="020B0604020202020204" pitchFamily="34" charset="0"/>
                <a:ea typeface="Calibri" panose="020F0502020204030204" pitchFamily="34" charset="0"/>
                <a:cs typeface="Times New Roman" panose="02020603050405020304" pitchFamily="18" charset="0"/>
              </a:rPr>
              <a:t> can run on any platform because they are installed on top of ____________.</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OpenShift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Provisioning OpenShift and installing an IBM Cloud Pak on top of OpenShift allows IBM Cloud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Paks</a:t>
            </a:r>
            <a:r>
              <a:rPr lang="en-US" sz="1800" dirty="0">
                <a:effectLst/>
                <a:latin typeface="Arial" panose="020B0604020202020204" pitchFamily="34" charset="0"/>
                <a:ea typeface="Calibri" panose="020F0502020204030204" pitchFamily="34" charset="0"/>
                <a:cs typeface="Times New Roman" panose="02020603050405020304" pitchFamily="18" charset="0"/>
              </a:rPr>
              <a:t> to run anywhere.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043A9B3E-101D-4609-AC3F-44EAB8BCB6A5}"/>
              </a:ext>
            </a:extLst>
          </p:cNvPr>
          <p:cNvSpPr txBox="1"/>
          <p:nvPr/>
        </p:nvSpPr>
        <p:spPr>
          <a:xfrm>
            <a:off x="64364" y="2895537"/>
            <a:ext cx="6094520" cy="2448299"/>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Which practice includes frequently committing code to prevent significant drift, competing changes, and merge conflicts?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Continuous Integration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Continuous Integration includes frequently committing code to prevent significant drift, competing changes, and merge conflicts.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15663F9E-5B02-4817-965D-3298B9628C2D}"/>
              </a:ext>
            </a:extLst>
          </p:cNvPr>
          <p:cNvSpPr txBox="1"/>
          <p:nvPr/>
        </p:nvSpPr>
        <p:spPr>
          <a:xfrm>
            <a:off x="64364" y="5517919"/>
            <a:ext cx="6094520" cy="1262846"/>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is the Analytics Engine service?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The Analytics Engine deploys and develops applications using Apache Spark and Apache Hadoop.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A8B5D5FE-BB02-43F7-AD81-1D451701C5A8}"/>
              </a:ext>
            </a:extLst>
          </p:cNvPr>
          <p:cNvSpPr txBox="1"/>
          <p:nvPr/>
        </p:nvSpPr>
        <p:spPr>
          <a:xfrm>
            <a:off x="6391275" y="253246"/>
            <a:ext cx="5695950" cy="1559209"/>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Fill in the blank.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err="1">
                <a:effectLst/>
                <a:latin typeface="Arial" panose="020B0604020202020204" pitchFamily="34" charset="0"/>
                <a:ea typeface="Calibri" panose="020F0502020204030204" pitchFamily="34" charset="0"/>
                <a:cs typeface="Times New Roman" panose="02020603050405020304" pitchFamily="18" charset="0"/>
              </a:rPr>
              <a:t>Tekton</a:t>
            </a:r>
            <a:r>
              <a:rPr lang="en-US" sz="1800" dirty="0">
                <a:effectLst/>
                <a:latin typeface="Arial" panose="020B0604020202020204" pitchFamily="34" charset="0"/>
                <a:ea typeface="Calibri" panose="020F0502020204030204" pitchFamily="34" charset="0"/>
                <a:cs typeface="Times New Roman" panose="02020603050405020304" pitchFamily="18" charset="0"/>
              </a:rPr>
              <a:t> pipelines are specified in __________.</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YAML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err="1">
                <a:effectLst/>
                <a:latin typeface="Arial" panose="020B0604020202020204" pitchFamily="34" charset="0"/>
                <a:ea typeface="Calibri" panose="020F0502020204030204" pitchFamily="34" charset="0"/>
                <a:cs typeface="Times New Roman" panose="02020603050405020304" pitchFamily="18" charset="0"/>
              </a:rPr>
              <a:t>Tekton</a:t>
            </a:r>
            <a:r>
              <a:rPr lang="en-US" sz="1800" dirty="0">
                <a:effectLst/>
                <a:latin typeface="Arial" panose="020B0604020202020204" pitchFamily="34" charset="0"/>
                <a:ea typeface="Calibri" panose="020F0502020204030204" pitchFamily="34" charset="0"/>
                <a:cs typeface="Times New Roman" panose="02020603050405020304" pitchFamily="18" charset="0"/>
              </a:rPr>
              <a:t> pipelines are specified in YAML.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F410EE82-98FD-4BC6-B89A-DE8BFAC9282A}"/>
              </a:ext>
            </a:extLst>
          </p:cNvPr>
          <p:cNvSpPr txBox="1"/>
          <p:nvPr/>
        </p:nvSpPr>
        <p:spPr>
          <a:xfrm>
            <a:off x="6319422" y="2546028"/>
            <a:ext cx="5767803" cy="1262846"/>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is Watson Assistant used for?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Watson Assistant is used to build conversational interfaces into any application device or channel.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A942366E-385C-4303-B962-6E43226CBBC3}"/>
              </a:ext>
            </a:extLst>
          </p:cNvPr>
          <p:cNvSpPr txBox="1"/>
          <p:nvPr/>
        </p:nvSpPr>
        <p:spPr>
          <a:xfrm>
            <a:off x="6391275" y="4293769"/>
            <a:ext cx="5695950" cy="1855573"/>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Which type of database would be appropriate for shopping cart data?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Key-Value databases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Key-Value databases are commonly used for leaderboards, caches, and shopping cart data.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97351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FCEE13-FB72-4E5F-A438-A3C3E4273D62}"/>
              </a:ext>
            </a:extLst>
          </p:cNvPr>
          <p:cNvSpPr txBox="1"/>
          <p:nvPr/>
        </p:nvSpPr>
        <p:spPr>
          <a:xfrm>
            <a:off x="73240" y="456846"/>
            <a:ext cx="6094520" cy="1855573"/>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Which IBM Cloud Pak provides tools to automate the implementation of business policies?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IBM Cloud Pak for Business Automation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IBM Cloud Pak for Business Automation provides tools to automate the implementation of business policies.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044500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79AC59-B8E5-44F8-8B5C-8383DA39FD91}"/>
              </a:ext>
            </a:extLst>
          </p:cNvPr>
          <p:cNvSpPr txBox="1"/>
          <p:nvPr/>
        </p:nvSpPr>
        <p:spPr>
          <a:xfrm>
            <a:off x="295182" y="0"/>
            <a:ext cx="6798076" cy="369332"/>
          </a:xfrm>
          <a:prstGeom prst="rect">
            <a:avLst/>
          </a:prstGeom>
          <a:noFill/>
        </p:spPr>
        <p:txBody>
          <a:bodyPr wrap="square">
            <a:spAutoFit/>
          </a:bodyPr>
          <a:lstStyle/>
          <a:p>
            <a:r>
              <a:rPr lang="en-US" b="1" dirty="0"/>
              <a:t>Module 5 Cloud Computing Storage and Content Delivery Networks</a:t>
            </a:r>
          </a:p>
        </p:txBody>
      </p:sp>
      <p:sp>
        <p:nvSpPr>
          <p:cNvPr id="6" name="TextBox 5">
            <a:extLst>
              <a:ext uri="{FF2B5EF4-FFF2-40B4-BE49-F238E27FC236}">
                <a16:creationId xmlns:a16="http://schemas.microsoft.com/office/drawing/2014/main" id="{5F2BD814-2956-4F33-B9D1-2C6C4DC9085D}"/>
              </a:ext>
            </a:extLst>
          </p:cNvPr>
          <p:cNvSpPr txBox="1"/>
          <p:nvPr/>
        </p:nvSpPr>
        <p:spPr>
          <a:xfrm>
            <a:off x="65471" y="778144"/>
            <a:ext cx="5963575" cy="1855573"/>
          </a:xfrm>
          <a:prstGeom prst="rect">
            <a:avLst/>
          </a:prstGeom>
          <a:noFill/>
          <a:ln>
            <a:solidFill>
              <a:schemeClr val="accent6"/>
            </a:solidFill>
          </a:ln>
        </p:spPr>
        <p:txBody>
          <a:bodyPr wrap="square">
            <a:spAutoFit/>
          </a:bodyPr>
          <a:lstStyle/>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Poor performance when data needs to be shared is considered a disadvantage of which type of storage?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Direct attached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Poor performance when data needs to be shared is considered a disadvantage of direct attached storage.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2892036-58EE-4647-9827-7FBF062EA1AD}"/>
              </a:ext>
            </a:extLst>
          </p:cNvPr>
          <p:cNvSpPr txBox="1"/>
          <p:nvPr/>
        </p:nvSpPr>
        <p:spPr>
          <a:xfrm>
            <a:off x="65472" y="3631557"/>
            <a:ext cx="5963575" cy="2448299"/>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Highly available and resilient and will often include data encryption at rest and in transit are characteristics attached to what type of storage?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Block storage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Characteristics of block storage include, highly available, and resilient and will often include data encryption at rest and in transit.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D20D8455-7E7F-4D47-A38C-02CD0DD47F24}"/>
              </a:ext>
            </a:extLst>
          </p:cNvPr>
          <p:cNvSpPr txBox="1"/>
          <p:nvPr/>
        </p:nvSpPr>
        <p:spPr>
          <a:xfrm>
            <a:off x="6094519" y="778144"/>
            <a:ext cx="5990207" cy="2151936"/>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How does a Content Delivery Network reduce the distance between website visitors and the website server?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 Content Delivery Network stores content in geographically distributed locations (proxy servers and data centers) globally.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37A1CEF8-682C-49DF-B8CD-507C9C31520B}"/>
              </a:ext>
            </a:extLst>
          </p:cNvPr>
          <p:cNvSpPr txBox="1"/>
          <p:nvPr/>
        </p:nvSpPr>
        <p:spPr>
          <a:xfrm>
            <a:off x="6286500" y="3296497"/>
            <a:ext cx="5905500" cy="1855573"/>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is the purpose of a content delivery network (CDN)?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To make websites faster and more responsive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 content delivery network (CDN) makes websites faster and more responsive.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609442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79AC59-B8E5-44F8-8B5C-8383DA39FD91}"/>
              </a:ext>
            </a:extLst>
          </p:cNvPr>
          <p:cNvSpPr txBox="1"/>
          <p:nvPr/>
        </p:nvSpPr>
        <p:spPr>
          <a:xfrm>
            <a:off x="295182" y="0"/>
            <a:ext cx="6798076" cy="369332"/>
          </a:xfrm>
          <a:prstGeom prst="rect">
            <a:avLst/>
          </a:prstGeom>
          <a:noFill/>
        </p:spPr>
        <p:txBody>
          <a:bodyPr wrap="square">
            <a:spAutoFit/>
          </a:bodyPr>
          <a:lstStyle/>
          <a:p>
            <a:r>
              <a:rPr lang="en-US" b="1" dirty="0"/>
              <a:t>Module 5 Cloud Computing Storage and Content Delivery Networks</a:t>
            </a:r>
          </a:p>
        </p:txBody>
      </p:sp>
      <p:sp>
        <p:nvSpPr>
          <p:cNvPr id="9" name="TextBox 8">
            <a:extLst>
              <a:ext uri="{FF2B5EF4-FFF2-40B4-BE49-F238E27FC236}">
                <a16:creationId xmlns:a16="http://schemas.microsoft.com/office/drawing/2014/main" id="{138057BC-4F26-4AAF-AB75-FB5C338E6892}"/>
              </a:ext>
            </a:extLst>
          </p:cNvPr>
          <p:cNvSpPr txBox="1"/>
          <p:nvPr/>
        </p:nvSpPr>
        <p:spPr>
          <a:xfrm>
            <a:off x="1480" y="431914"/>
            <a:ext cx="5961170" cy="2151936"/>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Which type of storage is accessed via an application program interface (API), and is not attached to a compute node?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Object storage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Object storage is accessed via an application program interface (API), and it is not attached to a compute node.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77D2699C-86BA-4A57-9A97-6417ECED3BAD}"/>
              </a:ext>
            </a:extLst>
          </p:cNvPr>
          <p:cNvSpPr txBox="1"/>
          <p:nvPr/>
        </p:nvSpPr>
        <p:spPr>
          <a:xfrm>
            <a:off x="1480" y="3951603"/>
            <a:ext cx="5827820" cy="1855573"/>
          </a:xfrm>
          <a:prstGeom prst="rect">
            <a:avLst/>
          </a:prstGeom>
          <a:noFill/>
          <a:ln>
            <a:solidFill>
              <a:schemeClr val="accent6"/>
            </a:solidFill>
          </a:ln>
        </p:spPr>
        <p:txBody>
          <a:bodyPr wrap="square">
            <a:spAutoFit/>
          </a:bodyPr>
          <a:lstStyle/>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is the definition of a Content Delivery Network?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 Content Delivery Network is a distributed server network that delivers temporarily stored, or cached, copies of website content to users based on the users’ geographical location.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5D1C4551-1B7A-47DE-B427-3D8207E52175}"/>
              </a:ext>
            </a:extLst>
          </p:cNvPr>
          <p:cNvSpPr txBox="1"/>
          <p:nvPr/>
        </p:nvSpPr>
        <p:spPr>
          <a:xfrm>
            <a:off x="6096000" y="573295"/>
            <a:ext cx="6121152" cy="2744662"/>
          </a:xfrm>
          <a:prstGeom prst="rect">
            <a:avLst/>
          </a:prstGeom>
          <a:noFill/>
          <a:ln>
            <a:solidFill>
              <a:schemeClr val="accent6"/>
            </a:solidFill>
          </a:ln>
        </p:spPr>
        <p:txBody>
          <a:bodyPr wrap="square">
            <a:spAutoFit/>
          </a:bodyPr>
          <a:lstStyle/>
          <a:p>
            <a:pPr marL="0" marR="0">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Describe a characteristic of direct attached storage?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The operating system only last as long as the compute resource is attached to 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One of the characteristics of direct attached storage is that the operating system only lasts as long as the compute resource is attached to it. It is deleted after the virtual instance is terminated.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9BB9FE7F-B219-4AA1-8CAB-8624E0A922D3}"/>
              </a:ext>
            </a:extLst>
          </p:cNvPr>
          <p:cNvSpPr txBox="1"/>
          <p:nvPr/>
        </p:nvSpPr>
        <p:spPr>
          <a:xfrm>
            <a:off x="6242665" y="3921756"/>
            <a:ext cx="5827821" cy="2151936"/>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Which type of storage is also referred to network attached storage, network file storage, or simply NFS?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File storage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File storage is also referred to network attached storage, network file storage, or simply NFS.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91824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9237EA-F7FB-42FB-9960-6EEFA8075EDA}"/>
              </a:ext>
            </a:extLst>
          </p:cNvPr>
          <p:cNvSpPr txBox="1"/>
          <p:nvPr/>
        </p:nvSpPr>
        <p:spPr>
          <a:xfrm>
            <a:off x="1480" y="596151"/>
            <a:ext cx="6094520" cy="1855573"/>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Direct-attached, file, block, and object are examples of what?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Types of cloud storage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Direct-attached, file, block, and object are considered types of cloud storage.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8EDEBF3B-DF4C-45FC-B4A7-1210AAC3BD04}"/>
              </a:ext>
            </a:extLst>
          </p:cNvPr>
          <p:cNvSpPr txBox="1"/>
          <p:nvPr/>
        </p:nvSpPr>
        <p:spPr>
          <a:xfrm>
            <a:off x="6219825" y="476544"/>
            <a:ext cx="5904020" cy="2151936"/>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Describe a characteristic of object storage?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Great repository for all sorts of unstructured data types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 characteristic of object storage is that it is a great repository for all sorts of unstructured data types – videos, logs, backups, data from IoT, application binaries, and virtual machine images.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292409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D1AA59-B144-460C-A3A5-72AEFD7CD101}"/>
              </a:ext>
            </a:extLst>
          </p:cNvPr>
          <p:cNvSpPr txBox="1"/>
          <p:nvPr/>
        </p:nvSpPr>
        <p:spPr>
          <a:xfrm>
            <a:off x="1480" y="669249"/>
            <a:ext cx="6094520" cy="3337388"/>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Which type of cloud leverages the best of the cloud models and services across different providers, and where applications and workloads work seamlessly across multiple different cloud types?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Hybrid-</a:t>
            </a:r>
            <a:r>
              <a:rPr lang="en-US" sz="1800" dirty="0" err="1">
                <a:effectLst/>
                <a:latin typeface="Arial" panose="020B0604020202020204" pitchFamily="34" charset="0"/>
                <a:ea typeface="Calibri" panose="020F0502020204030204" pitchFamily="34" charset="0"/>
                <a:cs typeface="Times New Roman" panose="02020603050405020304" pitchFamily="18" charset="0"/>
              </a:rPr>
              <a:t>Multicloud</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 hybrid-</a:t>
            </a:r>
            <a:r>
              <a:rPr lang="en-US" sz="1800" dirty="0" err="1">
                <a:effectLst/>
                <a:latin typeface="Arial" panose="020B0604020202020204" pitchFamily="34" charset="0"/>
                <a:ea typeface="Calibri" panose="020F0502020204030204" pitchFamily="34" charset="0"/>
                <a:cs typeface="Times New Roman" panose="02020603050405020304" pitchFamily="18" charset="0"/>
              </a:rPr>
              <a:t>multicloud</a:t>
            </a:r>
            <a:r>
              <a:rPr lang="en-US" sz="1800" dirty="0">
                <a:effectLst/>
                <a:latin typeface="Arial" panose="020B0604020202020204" pitchFamily="34" charset="0"/>
                <a:ea typeface="Calibri" panose="020F0502020204030204" pitchFamily="34" charset="0"/>
                <a:cs typeface="Times New Roman" panose="02020603050405020304" pitchFamily="18" charset="0"/>
              </a:rPr>
              <a:t> describes the type of cloud that leverages the best of the cloud models and services across different providers, and where applications and workloads work seamlessly across multiple different cloud types.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B4D07DF-6FBF-4611-943A-4E9ACB6584D6}"/>
              </a:ext>
            </a:extLst>
          </p:cNvPr>
          <p:cNvSpPr txBox="1"/>
          <p:nvPr/>
        </p:nvSpPr>
        <p:spPr>
          <a:xfrm>
            <a:off x="181991" y="22918"/>
            <a:ext cx="8615779" cy="369332"/>
          </a:xfrm>
          <a:prstGeom prst="rect">
            <a:avLst/>
          </a:prstGeom>
          <a:noFill/>
        </p:spPr>
        <p:txBody>
          <a:bodyPr wrap="square">
            <a:spAutoFit/>
          </a:bodyPr>
          <a:lstStyle/>
          <a:p>
            <a:r>
              <a:rPr lang="en-US" b="1" dirty="0"/>
              <a:t>Module 6 Emergent Trends, Cloud Native, DevOps, and Application Modernization</a:t>
            </a:r>
          </a:p>
        </p:txBody>
      </p:sp>
      <p:sp>
        <p:nvSpPr>
          <p:cNvPr id="7" name="TextBox 6">
            <a:extLst>
              <a:ext uri="{FF2B5EF4-FFF2-40B4-BE49-F238E27FC236}">
                <a16:creationId xmlns:a16="http://schemas.microsoft.com/office/drawing/2014/main" id="{DA3FF9ED-E167-4832-A036-3699A96888C3}"/>
              </a:ext>
            </a:extLst>
          </p:cNvPr>
          <p:cNvSpPr txBox="1"/>
          <p:nvPr/>
        </p:nvSpPr>
        <p:spPr>
          <a:xfrm>
            <a:off x="6200775" y="669249"/>
            <a:ext cx="5895050" cy="2744662"/>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is a single-tiered software application in which the user interface and data access code are combined into a single program from a single platform?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Monolithic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 monolithic application describes a single-tiered software application in which the user interface and data access code are combined into a single program from a single platform.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563DBF6B-A1C1-441E-8872-E18D7ED3EA36}"/>
              </a:ext>
            </a:extLst>
          </p:cNvPr>
          <p:cNvSpPr txBox="1"/>
          <p:nvPr/>
        </p:nvSpPr>
        <p:spPr>
          <a:xfrm>
            <a:off x="96175" y="4581634"/>
            <a:ext cx="5895050" cy="1855573"/>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Describe serverless computing?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Serverless computing is a cloud computing execution model that provisions computing resources on demand and offloads all responsibility for common infrastructure management tasks.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B940674E-8AB4-486B-A8CE-D7A289325BFD}"/>
              </a:ext>
            </a:extLst>
          </p:cNvPr>
          <p:cNvSpPr txBox="1"/>
          <p:nvPr/>
        </p:nvSpPr>
        <p:spPr>
          <a:xfrm>
            <a:off x="6104600" y="4285271"/>
            <a:ext cx="5991225" cy="2151936"/>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are three key features of microservices?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Key features of microservices include: code can be updated more easily. Teams can use different stacks and different programming languages for different components. Components can be scaled independently of one another, reducing the waste and cost.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328987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16E525-4837-49AC-AFA0-F4F888EA17C7}"/>
              </a:ext>
            </a:extLst>
          </p:cNvPr>
          <p:cNvSpPr txBox="1"/>
          <p:nvPr/>
        </p:nvSpPr>
        <p:spPr>
          <a:xfrm>
            <a:off x="1480" y="128373"/>
            <a:ext cx="6094520" cy="2448299"/>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IBM Cloud Functions is a Function-as-a-Service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FaaS</a:t>
            </a:r>
            <a:r>
              <a:rPr lang="en-US" sz="1800" dirty="0">
                <a:effectLst/>
                <a:latin typeface="Arial" panose="020B0604020202020204" pitchFamily="34" charset="0"/>
                <a:ea typeface="Calibri" panose="020F0502020204030204" pitchFamily="34" charset="0"/>
                <a:cs typeface="Times New Roman" panose="02020603050405020304" pitchFamily="18" charset="0"/>
              </a:rPr>
              <a:t>) programming platform used for developing lightweight code that scalable executes on demand.  What open source serverless platform is it based 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Apache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OpenWhisk</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IBM Cloud Functions is based on the Apache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OpenWhisk</a:t>
            </a:r>
            <a:r>
              <a:rPr lang="en-US" sz="1800" dirty="0">
                <a:effectLst/>
                <a:latin typeface="Arial" panose="020B0604020202020204" pitchFamily="34" charset="0"/>
                <a:ea typeface="Calibri" panose="020F0502020204030204" pitchFamily="34" charset="0"/>
                <a:cs typeface="Times New Roman" panose="02020603050405020304" pitchFamily="18" charset="0"/>
              </a:rPr>
              <a:t> open source serverless platform.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300EB1D0-4737-4635-B2BC-6468DB8DBA5A}"/>
              </a:ext>
            </a:extLst>
          </p:cNvPr>
          <p:cNvSpPr txBox="1"/>
          <p:nvPr/>
        </p:nvSpPr>
        <p:spPr>
          <a:xfrm>
            <a:off x="97470" y="3202785"/>
            <a:ext cx="5997050" cy="3337388"/>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Fill in the Blank.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 cloud native application consists of _____________ working together as a whole to comprise an application, yet each can be independently scaled and iterated through automation and orchestration processes.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microservices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 cloud native application consists of microservices working together as a whole to comprise an application, yet each can be independently scaled and iterated through automation and orchestration processes.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9276D89F-9530-4CF4-A7FF-C986155259F4}"/>
              </a:ext>
            </a:extLst>
          </p:cNvPr>
          <p:cNvSpPr txBox="1"/>
          <p:nvPr/>
        </p:nvSpPr>
        <p:spPr>
          <a:xfrm>
            <a:off x="6189030" y="145067"/>
            <a:ext cx="6000010" cy="2744662"/>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Describe an approach in which a single application is composed of many loosely coupled and independently deployable smaller components or services?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Microservices architecture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Microservices architecture is an approach in which a single application is composed of many loosely coupled and independently deployable smaller components or services.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D653E904-8231-466D-8DD7-0F599EAD2FDD}"/>
              </a:ext>
            </a:extLst>
          </p:cNvPr>
          <p:cNvSpPr txBox="1"/>
          <p:nvPr/>
        </p:nvSpPr>
        <p:spPr>
          <a:xfrm>
            <a:off x="6189030" y="3164685"/>
            <a:ext cx="5905500" cy="3041025"/>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is considered a collaborative approach where business owners and the development, operations, and quality assurance teams collaborate to continuously deliver software.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DevOps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DevOps is considered a collaborative approach where business owners and the development, operations, and quality assurance teams collaborate to continuously deliver software.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51630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A61B06-AC19-4634-B5AA-FED01099EF78}"/>
              </a:ext>
            </a:extLst>
          </p:cNvPr>
          <p:cNvPicPr>
            <a:picLocks noChangeAspect="1"/>
          </p:cNvPicPr>
          <p:nvPr/>
        </p:nvPicPr>
        <p:blipFill>
          <a:blip r:embed="rId2"/>
          <a:stretch>
            <a:fillRect/>
          </a:stretch>
        </p:blipFill>
        <p:spPr>
          <a:xfrm>
            <a:off x="0" y="0"/>
            <a:ext cx="5869918" cy="2552700"/>
          </a:xfrm>
          <a:prstGeom prst="rect">
            <a:avLst/>
          </a:prstGeom>
        </p:spPr>
      </p:pic>
      <p:pic>
        <p:nvPicPr>
          <p:cNvPr id="3" name="Picture 2">
            <a:extLst>
              <a:ext uri="{FF2B5EF4-FFF2-40B4-BE49-F238E27FC236}">
                <a16:creationId xmlns:a16="http://schemas.microsoft.com/office/drawing/2014/main" id="{7CC1D4BF-888C-4EBC-BD9C-8CF8D123F77D}"/>
              </a:ext>
            </a:extLst>
          </p:cNvPr>
          <p:cNvPicPr>
            <a:picLocks noChangeAspect="1"/>
          </p:cNvPicPr>
          <p:nvPr/>
        </p:nvPicPr>
        <p:blipFill>
          <a:blip r:embed="rId3"/>
          <a:stretch>
            <a:fillRect/>
          </a:stretch>
        </p:blipFill>
        <p:spPr>
          <a:xfrm>
            <a:off x="0" y="2552701"/>
            <a:ext cx="5869918" cy="507916"/>
          </a:xfrm>
          <a:prstGeom prst="rect">
            <a:avLst/>
          </a:prstGeom>
        </p:spPr>
      </p:pic>
      <p:pic>
        <p:nvPicPr>
          <p:cNvPr id="4" name="Picture 3">
            <a:extLst>
              <a:ext uri="{FF2B5EF4-FFF2-40B4-BE49-F238E27FC236}">
                <a16:creationId xmlns:a16="http://schemas.microsoft.com/office/drawing/2014/main" id="{A4CB8FB8-4889-403F-B033-8F9EBD19CABF}"/>
              </a:ext>
            </a:extLst>
          </p:cNvPr>
          <p:cNvPicPr>
            <a:picLocks noChangeAspect="1"/>
          </p:cNvPicPr>
          <p:nvPr/>
        </p:nvPicPr>
        <p:blipFill>
          <a:blip r:embed="rId4"/>
          <a:stretch>
            <a:fillRect/>
          </a:stretch>
        </p:blipFill>
        <p:spPr>
          <a:xfrm>
            <a:off x="6096000" y="0"/>
            <a:ext cx="5391705" cy="2511223"/>
          </a:xfrm>
          <a:prstGeom prst="rect">
            <a:avLst/>
          </a:prstGeom>
        </p:spPr>
      </p:pic>
      <p:pic>
        <p:nvPicPr>
          <p:cNvPr id="5" name="Picture 4">
            <a:extLst>
              <a:ext uri="{FF2B5EF4-FFF2-40B4-BE49-F238E27FC236}">
                <a16:creationId xmlns:a16="http://schemas.microsoft.com/office/drawing/2014/main" id="{A44A4F5F-245E-451A-A679-11A059B8CDEF}"/>
              </a:ext>
            </a:extLst>
          </p:cNvPr>
          <p:cNvPicPr>
            <a:picLocks noChangeAspect="1"/>
          </p:cNvPicPr>
          <p:nvPr/>
        </p:nvPicPr>
        <p:blipFill>
          <a:blip r:embed="rId5"/>
          <a:stretch>
            <a:fillRect/>
          </a:stretch>
        </p:blipFill>
        <p:spPr>
          <a:xfrm>
            <a:off x="6096000" y="2552700"/>
            <a:ext cx="5654652" cy="529170"/>
          </a:xfrm>
          <a:prstGeom prst="rect">
            <a:avLst/>
          </a:prstGeom>
        </p:spPr>
      </p:pic>
      <p:pic>
        <p:nvPicPr>
          <p:cNvPr id="6" name="Picture 5">
            <a:extLst>
              <a:ext uri="{FF2B5EF4-FFF2-40B4-BE49-F238E27FC236}">
                <a16:creationId xmlns:a16="http://schemas.microsoft.com/office/drawing/2014/main" id="{EBBFE500-983F-48AE-8FEE-259576B30AA5}"/>
              </a:ext>
            </a:extLst>
          </p:cNvPr>
          <p:cNvPicPr>
            <a:picLocks noChangeAspect="1"/>
          </p:cNvPicPr>
          <p:nvPr/>
        </p:nvPicPr>
        <p:blipFill>
          <a:blip r:embed="rId6"/>
          <a:stretch>
            <a:fillRect/>
          </a:stretch>
        </p:blipFill>
        <p:spPr>
          <a:xfrm>
            <a:off x="69193" y="3081870"/>
            <a:ext cx="5800725" cy="3175050"/>
          </a:xfrm>
          <a:prstGeom prst="rect">
            <a:avLst/>
          </a:prstGeom>
        </p:spPr>
      </p:pic>
      <p:pic>
        <p:nvPicPr>
          <p:cNvPr id="7" name="Picture 6">
            <a:extLst>
              <a:ext uri="{FF2B5EF4-FFF2-40B4-BE49-F238E27FC236}">
                <a16:creationId xmlns:a16="http://schemas.microsoft.com/office/drawing/2014/main" id="{3F7B4DB5-BE34-46D2-B600-6542F499B1E1}"/>
              </a:ext>
            </a:extLst>
          </p:cNvPr>
          <p:cNvPicPr>
            <a:picLocks noChangeAspect="1"/>
          </p:cNvPicPr>
          <p:nvPr/>
        </p:nvPicPr>
        <p:blipFill>
          <a:blip r:embed="rId7"/>
          <a:stretch>
            <a:fillRect/>
          </a:stretch>
        </p:blipFill>
        <p:spPr>
          <a:xfrm>
            <a:off x="193019" y="6256920"/>
            <a:ext cx="5045732" cy="597227"/>
          </a:xfrm>
          <a:prstGeom prst="rect">
            <a:avLst/>
          </a:prstGeom>
        </p:spPr>
      </p:pic>
      <p:pic>
        <p:nvPicPr>
          <p:cNvPr id="8" name="Picture 7">
            <a:extLst>
              <a:ext uri="{FF2B5EF4-FFF2-40B4-BE49-F238E27FC236}">
                <a16:creationId xmlns:a16="http://schemas.microsoft.com/office/drawing/2014/main" id="{EFFA6CFC-9A7A-4335-9C27-7FA84411D165}"/>
              </a:ext>
            </a:extLst>
          </p:cNvPr>
          <p:cNvPicPr>
            <a:picLocks noChangeAspect="1"/>
          </p:cNvPicPr>
          <p:nvPr/>
        </p:nvPicPr>
        <p:blipFill>
          <a:blip r:embed="rId8"/>
          <a:stretch>
            <a:fillRect/>
          </a:stretch>
        </p:blipFill>
        <p:spPr>
          <a:xfrm>
            <a:off x="6141720" y="3176177"/>
            <a:ext cx="5654651" cy="2986436"/>
          </a:xfrm>
          <a:prstGeom prst="rect">
            <a:avLst/>
          </a:prstGeom>
        </p:spPr>
      </p:pic>
      <p:pic>
        <p:nvPicPr>
          <p:cNvPr id="9" name="Picture 8">
            <a:extLst>
              <a:ext uri="{FF2B5EF4-FFF2-40B4-BE49-F238E27FC236}">
                <a16:creationId xmlns:a16="http://schemas.microsoft.com/office/drawing/2014/main" id="{375612A4-42D8-49EA-8CC8-CBAE9B13485C}"/>
              </a:ext>
            </a:extLst>
          </p:cNvPr>
          <p:cNvPicPr>
            <a:picLocks noChangeAspect="1"/>
          </p:cNvPicPr>
          <p:nvPr/>
        </p:nvPicPr>
        <p:blipFill>
          <a:blip r:embed="rId9"/>
          <a:stretch>
            <a:fillRect/>
          </a:stretch>
        </p:blipFill>
        <p:spPr>
          <a:xfrm>
            <a:off x="5869918" y="6181517"/>
            <a:ext cx="6198256" cy="672630"/>
          </a:xfrm>
          <a:prstGeom prst="rect">
            <a:avLst/>
          </a:prstGeom>
        </p:spPr>
      </p:pic>
      <p:sp>
        <p:nvSpPr>
          <p:cNvPr id="10" name="TextBox 9">
            <a:extLst>
              <a:ext uri="{FF2B5EF4-FFF2-40B4-BE49-F238E27FC236}">
                <a16:creationId xmlns:a16="http://schemas.microsoft.com/office/drawing/2014/main" id="{42690B40-DB54-4192-BFC7-BBC41314AD59}"/>
              </a:ext>
            </a:extLst>
          </p:cNvPr>
          <p:cNvSpPr txBox="1"/>
          <p:nvPr/>
        </p:nvSpPr>
        <p:spPr>
          <a:xfrm>
            <a:off x="3941685" y="843379"/>
            <a:ext cx="1699504" cy="369332"/>
          </a:xfrm>
          <a:prstGeom prst="rect">
            <a:avLst/>
          </a:prstGeom>
          <a:noFill/>
        </p:spPr>
        <p:txBody>
          <a:bodyPr wrap="none" rtlCol="0">
            <a:spAutoFit/>
          </a:bodyPr>
          <a:lstStyle/>
          <a:p>
            <a:r>
              <a:rPr lang="en-US" dirty="0"/>
              <a:t>****HYBRID***</a:t>
            </a:r>
          </a:p>
        </p:txBody>
      </p:sp>
      <p:sp>
        <p:nvSpPr>
          <p:cNvPr id="11" name="TextBox 10">
            <a:extLst>
              <a:ext uri="{FF2B5EF4-FFF2-40B4-BE49-F238E27FC236}">
                <a16:creationId xmlns:a16="http://schemas.microsoft.com/office/drawing/2014/main" id="{7B242F89-E61D-4FA5-9E19-47FFEBBA8FB5}"/>
              </a:ext>
            </a:extLst>
          </p:cNvPr>
          <p:cNvSpPr txBox="1"/>
          <p:nvPr/>
        </p:nvSpPr>
        <p:spPr>
          <a:xfrm>
            <a:off x="10102788" y="708480"/>
            <a:ext cx="1502334" cy="369332"/>
          </a:xfrm>
          <a:prstGeom prst="rect">
            <a:avLst/>
          </a:prstGeom>
          <a:noFill/>
        </p:spPr>
        <p:txBody>
          <a:bodyPr wrap="none" rtlCol="0">
            <a:spAutoFit/>
          </a:bodyPr>
          <a:lstStyle/>
          <a:p>
            <a:r>
              <a:rPr lang="en-US" dirty="0"/>
              <a:t>***Hybrid***</a:t>
            </a:r>
          </a:p>
        </p:txBody>
      </p:sp>
      <p:sp>
        <p:nvSpPr>
          <p:cNvPr id="12" name="TextBox 11">
            <a:extLst>
              <a:ext uri="{FF2B5EF4-FFF2-40B4-BE49-F238E27FC236}">
                <a16:creationId xmlns:a16="http://schemas.microsoft.com/office/drawing/2014/main" id="{0A17D849-A5FD-4731-879C-8505BE81B352}"/>
              </a:ext>
            </a:extLst>
          </p:cNvPr>
          <p:cNvSpPr txBox="1"/>
          <p:nvPr/>
        </p:nvSpPr>
        <p:spPr>
          <a:xfrm>
            <a:off x="10268389" y="3977038"/>
            <a:ext cx="1527982" cy="369332"/>
          </a:xfrm>
          <a:prstGeom prst="rect">
            <a:avLst/>
          </a:prstGeom>
          <a:noFill/>
        </p:spPr>
        <p:txBody>
          <a:bodyPr wrap="none" rtlCol="0">
            <a:spAutoFit/>
          </a:bodyPr>
          <a:lstStyle/>
          <a:p>
            <a:r>
              <a:rPr lang="en-US" dirty="0"/>
              <a:t>***Private***</a:t>
            </a:r>
          </a:p>
        </p:txBody>
      </p:sp>
    </p:spTree>
    <p:extLst>
      <p:ext uri="{BB962C8B-B14F-4D97-AF65-F5344CB8AC3E}">
        <p14:creationId xmlns:p14="http://schemas.microsoft.com/office/powerpoint/2010/main" val="6806592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5A5B04-D3E8-4BC4-8CE8-28C02EC5338C}"/>
              </a:ext>
            </a:extLst>
          </p:cNvPr>
          <p:cNvSpPr txBox="1"/>
          <p:nvPr/>
        </p:nvSpPr>
        <p:spPr>
          <a:xfrm>
            <a:off x="131870" y="1012661"/>
            <a:ext cx="5962650" cy="1559209"/>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are the common goals of Application Modernization?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Microservices architecture, DevOps and cloud migration are three common goals of application modernization.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6A44174-BC2F-4702-A06B-242597A1E39A}"/>
              </a:ext>
            </a:extLst>
          </p:cNvPr>
          <p:cNvSpPr txBox="1"/>
          <p:nvPr/>
        </p:nvSpPr>
        <p:spPr>
          <a:xfrm>
            <a:off x="274745" y="3005812"/>
            <a:ext cx="6116714" cy="3041025"/>
          </a:xfrm>
          <a:prstGeom prst="rect">
            <a:avLst/>
          </a:prstGeom>
          <a:noFill/>
          <a:ln>
            <a:solidFill>
              <a:schemeClr val="accent6"/>
            </a:solidFill>
          </a:ln>
        </p:spPr>
        <p:txBody>
          <a:bodyPr wrap="square">
            <a:spAutoFit/>
          </a:bodyPr>
          <a:lstStyle/>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What term is often described as updating or improving legacy applications, their architecture, and the methods for developing them by using new technologies and modern methods for implementing them?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Application modernization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Application modernization is often described as updating or improving legacy applications, their architecture, and the methods for developing them by using new technologies and modern methods for implementing them.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79763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251013-3FC3-4EB4-8484-03129CFA08A9}"/>
              </a:ext>
            </a:extLst>
          </p:cNvPr>
          <p:cNvPicPr>
            <a:picLocks noChangeAspect="1"/>
          </p:cNvPicPr>
          <p:nvPr/>
        </p:nvPicPr>
        <p:blipFill>
          <a:blip r:embed="rId2"/>
          <a:stretch>
            <a:fillRect/>
          </a:stretch>
        </p:blipFill>
        <p:spPr>
          <a:xfrm>
            <a:off x="0" y="0"/>
            <a:ext cx="5600700" cy="2364842"/>
          </a:xfrm>
          <a:prstGeom prst="rect">
            <a:avLst/>
          </a:prstGeom>
        </p:spPr>
      </p:pic>
      <p:pic>
        <p:nvPicPr>
          <p:cNvPr id="3" name="Picture 2">
            <a:extLst>
              <a:ext uri="{FF2B5EF4-FFF2-40B4-BE49-F238E27FC236}">
                <a16:creationId xmlns:a16="http://schemas.microsoft.com/office/drawing/2014/main" id="{C2B39999-22DB-47AB-94F1-221CB56048C9}"/>
              </a:ext>
            </a:extLst>
          </p:cNvPr>
          <p:cNvPicPr>
            <a:picLocks noChangeAspect="1"/>
          </p:cNvPicPr>
          <p:nvPr/>
        </p:nvPicPr>
        <p:blipFill>
          <a:blip r:embed="rId3"/>
          <a:stretch>
            <a:fillRect/>
          </a:stretch>
        </p:blipFill>
        <p:spPr>
          <a:xfrm>
            <a:off x="0" y="2473398"/>
            <a:ext cx="5600700" cy="607305"/>
          </a:xfrm>
          <a:prstGeom prst="rect">
            <a:avLst/>
          </a:prstGeom>
        </p:spPr>
      </p:pic>
      <p:pic>
        <p:nvPicPr>
          <p:cNvPr id="4" name="Picture 3">
            <a:extLst>
              <a:ext uri="{FF2B5EF4-FFF2-40B4-BE49-F238E27FC236}">
                <a16:creationId xmlns:a16="http://schemas.microsoft.com/office/drawing/2014/main" id="{8DA0A97F-415D-4131-9CB3-2D437A1334E5}"/>
              </a:ext>
            </a:extLst>
          </p:cNvPr>
          <p:cNvPicPr>
            <a:picLocks noChangeAspect="1"/>
          </p:cNvPicPr>
          <p:nvPr/>
        </p:nvPicPr>
        <p:blipFill>
          <a:blip r:embed="rId4"/>
          <a:stretch>
            <a:fillRect/>
          </a:stretch>
        </p:blipFill>
        <p:spPr>
          <a:xfrm>
            <a:off x="6000750" y="5337"/>
            <a:ext cx="5753100" cy="3325156"/>
          </a:xfrm>
          <a:prstGeom prst="rect">
            <a:avLst/>
          </a:prstGeom>
        </p:spPr>
      </p:pic>
      <p:pic>
        <p:nvPicPr>
          <p:cNvPr id="5" name="Picture 4">
            <a:extLst>
              <a:ext uri="{FF2B5EF4-FFF2-40B4-BE49-F238E27FC236}">
                <a16:creationId xmlns:a16="http://schemas.microsoft.com/office/drawing/2014/main" id="{A8F4F6C9-4ACD-4183-AFA6-EF57CF4EB284}"/>
              </a:ext>
            </a:extLst>
          </p:cNvPr>
          <p:cNvPicPr>
            <a:picLocks noChangeAspect="1"/>
          </p:cNvPicPr>
          <p:nvPr/>
        </p:nvPicPr>
        <p:blipFill>
          <a:blip r:embed="rId5"/>
          <a:stretch>
            <a:fillRect/>
          </a:stretch>
        </p:blipFill>
        <p:spPr>
          <a:xfrm>
            <a:off x="5857875" y="3504845"/>
            <a:ext cx="6334125" cy="827763"/>
          </a:xfrm>
          <a:prstGeom prst="rect">
            <a:avLst/>
          </a:prstGeom>
        </p:spPr>
      </p:pic>
      <p:sp>
        <p:nvSpPr>
          <p:cNvPr id="6" name="TextBox 5">
            <a:extLst>
              <a:ext uri="{FF2B5EF4-FFF2-40B4-BE49-F238E27FC236}">
                <a16:creationId xmlns:a16="http://schemas.microsoft.com/office/drawing/2014/main" id="{2A5BA69A-61BA-44E0-AA07-8C54C72767CA}"/>
              </a:ext>
            </a:extLst>
          </p:cNvPr>
          <p:cNvSpPr txBox="1"/>
          <p:nvPr/>
        </p:nvSpPr>
        <p:spPr>
          <a:xfrm>
            <a:off x="10191565" y="781235"/>
            <a:ext cx="1806905" cy="369332"/>
          </a:xfrm>
          <a:prstGeom prst="rect">
            <a:avLst/>
          </a:prstGeom>
          <a:noFill/>
        </p:spPr>
        <p:txBody>
          <a:bodyPr wrap="none" rtlCol="0">
            <a:spAutoFit/>
          </a:bodyPr>
          <a:lstStyle/>
          <a:p>
            <a:r>
              <a:rPr lang="en-US" dirty="0"/>
              <a:t>**Public Cloud**</a:t>
            </a:r>
          </a:p>
        </p:txBody>
      </p:sp>
    </p:spTree>
    <p:extLst>
      <p:ext uri="{BB962C8B-B14F-4D97-AF65-F5344CB8AC3E}">
        <p14:creationId xmlns:p14="http://schemas.microsoft.com/office/powerpoint/2010/main" val="3739849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4B0DB7-7A49-4F29-AEE0-7FC06620A39B}"/>
              </a:ext>
            </a:extLst>
          </p:cNvPr>
          <p:cNvSpPr txBox="1"/>
          <p:nvPr/>
        </p:nvSpPr>
        <p:spPr>
          <a:xfrm>
            <a:off x="142875" y="104775"/>
            <a:ext cx="1047082" cy="369332"/>
          </a:xfrm>
          <a:prstGeom prst="rect">
            <a:avLst/>
          </a:prstGeom>
          <a:noFill/>
        </p:spPr>
        <p:txBody>
          <a:bodyPr wrap="none" rtlCol="0">
            <a:spAutoFit/>
          </a:bodyPr>
          <a:lstStyle/>
          <a:p>
            <a:r>
              <a:rPr lang="en-US" dirty="0"/>
              <a:t>Section 4</a:t>
            </a:r>
          </a:p>
        </p:txBody>
      </p:sp>
      <p:pic>
        <p:nvPicPr>
          <p:cNvPr id="3" name="Picture 2">
            <a:extLst>
              <a:ext uri="{FF2B5EF4-FFF2-40B4-BE49-F238E27FC236}">
                <a16:creationId xmlns:a16="http://schemas.microsoft.com/office/drawing/2014/main" id="{3C58AE53-73D0-47E8-BE60-93099249BA42}"/>
              </a:ext>
            </a:extLst>
          </p:cNvPr>
          <p:cNvPicPr>
            <a:picLocks noChangeAspect="1"/>
          </p:cNvPicPr>
          <p:nvPr/>
        </p:nvPicPr>
        <p:blipFill>
          <a:blip r:embed="rId2"/>
          <a:stretch>
            <a:fillRect/>
          </a:stretch>
        </p:blipFill>
        <p:spPr>
          <a:xfrm>
            <a:off x="66675" y="474107"/>
            <a:ext cx="5170405" cy="2404152"/>
          </a:xfrm>
          <a:prstGeom prst="rect">
            <a:avLst/>
          </a:prstGeom>
        </p:spPr>
      </p:pic>
      <p:pic>
        <p:nvPicPr>
          <p:cNvPr id="4" name="Picture 3">
            <a:extLst>
              <a:ext uri="{FF2B5EF4-FFF2-40B4-BE49-F238E27FC236}">
                <a16:creationId xmlns:a16="http://schemas.microsoft.com/office/drawing/2014/main" id="{C998477A-BBD4-4FB4-81C7-FA25C0680860}"/>
              </a:ext>
            </a:extLst>
          </p:cNvPr>
          <p:cNvPicPr>
            <a:picLocks noChangeAspect="1"/>
          </p:cNvPicPr>
          <p:nvPr/>
        </p:nvPicPr>
        <p:blipFill>
          <a:blip r:embed="rId3"/>
          <a:stretch>
            <a:fillRect/>
          </a:stretch>
        </p:blipFill>
        <p:spPr>
          <a:xfrm>
            <a:off x="-76200" y="2848173"/>
            <a:ext cx="5170405" cy="580827"/>
          </a:xfrm>
          <a:prstGeom prst="rect">
            <a:avLst/>
          </a:prstGeom>
        </p:spPr>
      </p:pic>
      <p:pic>
        <p:nvPicPr>
          <p:cNvPr id="6" name="Picture 5">
            <a:extLst>
              <a:ext uri="{FF2B5EF4-FFF2-40B4-BE49-F238E27FC236}">
                <a16:creationId xmlns:a16="http://schemas.microsoft.com/office/drawing/2014/main" id="{12A97EF5-BC60-42E6-A884-BC38B1840B49}"/>
              </a:ext>
            </a:extLst>
          </p:cNvPr>
          <p:cNvPicPr>
            <a:picLocks noChangeAspect="1"/>
          </p:cNvPicPr>
          <p:nvPr/>
        </p:nvPicPr>
        <p:blipFill>
          <a:blip r:embed="rId4"/>
          <a:stretch>
            <a:fillRect/>
          </a:stretch>
        </p:blipFill>
        <p:spPr>
          <a:xfrm>
            <a:off x="5619978" y="108234"/>
            <a:ext cx="6276747" cy="2770025"/>
          </a:xfrm>
          <a:prstGeom prst="rect">
            <a:avLst/>
          </a:prstGeom>
        </p:spPr>
      </p:pic>
      <p:pic>
        <p:nvPicPr>
          <p:cNvPr id="7" name="Picture 6">
            <a:extLst>
              <a:ext uri="{FF2B5EF4-FFF2-40B4-BE49-F238E27FC236}">
                <a16:creationId xmlns:a16="http://schemas.microsoft.com/office/drawing/2014/main" id="{C3CDDB0F-7FFA-40DC-847E-7856CB1B6F1E}"/>
              </a:ext>
            </a:extLst>
          </p:cNvPr>
          <p:cNvPicPr>
            <a:picLocks noChangeAspect="1"/>
          </p:cNvPicPr>
          <p:nvPr/>
        </p:nvPicPr>
        <p:blipFill>
          <a:blip r:embed="rId5"/>
          <a:stretch>
            <a:fillRect/>
          </a:stretch>
        </p:blipFill>
        <p:spPr>
          <a:xfrm>
            <a:off x="5619978" y="2898814"/>
            <a:ext cx="6477000" cy="645316"/>
          </a:xfrm>
          <a:prstGeom prst="rect">
            <a:avLst/>
          </a:prstGeom>
        </p:spPr>
      </p:pic>
      <p:pic>
        <p:nvPicPr>
          <p:cNvPr id="8" name="Picture 7">
            <a:extLst>
              <a:ext uri="{FF2B5EF4-FFF2-40B4-BE49-F238E27FC236}">
                <a16:creationId xmlns:a16="http://schemas.microsoft.com/office/drawing/2014/main" id="{CAB2AFC4-C9B7-4C0A-909E-D98C38E230EC}"/>
              </a:ext>
            </a:extLst>
          </p:cNvPr>
          <p:cNvPicPr>
            <a:picLocks noChangeAspect="1"/>
          </p:cNvPicPr>
          <p:nvPr/>
        </p:nvPicPr>
        <p:blipFill>
          <a:blip r:embed="rId6"/>
          <a:stretch>
            <a:fillRect/>
          </a:stretch>
        </p:blipFill>
        <p:spPr>
          <a:xfrm>
            <a:off x="0" y="3507681"/>
            <a:ext cx="4886326" cy="2569268"/>
          </a:xfrm>
          <a:prstGeom prst="rect">
            <a:avLst/>
          </a:prstGeom>
        </p:spPr>
      </p:pic>
      <p:pic>
        <p:nvPicPr>
          <p:cNvPr id="9" name="Picture 8">
            <a:extLst>
              <a:ext uri="{FF2B5EF4-FFF2-40B4-BE49-F238E27FC236}">
                <a16:creationId xmlns:a16="http://schemas.microsoft.com/office/drawing/2014/main" id="{BF46BD77-BF98-4717-AEB0-25CEB6EAD9A5}"/>
              </a:ext>
            </a:extLst>
          </p:cNvPr>
          <p:cNvPicPr>
            <a:picLocks noChangeAspect="1"/>
          </p:cNvPicPr>
          <p:nvPr/>
        </p:nvPicPr>
        <p:blipFill>
          <a:blip r:embed="rId7"/>
          <a:stretch>
            <a:fillRect/>
          </a:stretch>
        </p:blipFill>
        <p:spPr>
          <a:xfrm>
            <a:off x="-76200" y="6083157"/>
            <a:ext cx="5170405" cy="709433"/>
          </a:xfrm>
          <a:prstGeom prst="rect">
            <a:avLst/>
          </a:prstGeom>
        </p:spPr>
      </p:pic>
      <p:pic>
        <p:nvPicPr>
          <p:cNvPr id="10" name="Picture 9">
            <a:extLst>
              <a:ext uri="{FF2B5EF4-FFF2-40B4-BE49-F238E27FC236}">
                <a16:creationId xmlns:a16="http://schemas.microsoft.com/office/drawing/2014/main" id="{FDE57639-ED44-4484-8005-2BEF46022D31}"/>
              </a:ext>
            </a:extLst>
          </p:cNvPr>
          <p:cNvPicPr>
            <a:picLocks noChangeAspect="1"/>
          </p:cNvPicPr>
          <p:nvPr/>
        </p:nvPicPr>
        <p:blipFill>
          <a:blip r:embed="rId8"/>
          <a:stretch>
            <a:fillRect/>
          </a:stretch>
        </p:blipFill>
        <p:spPr>
          <a:xfrm>
            <a:off x="5619977" y="3633048"/>
            <a:ext cx="5857647" cy="2643728"/>
          </a:xfrm>
          <a:prstGeom prst="rect">
            <a:avLst/>
          </a:prstGeom>
        </p:spPr>
      </p:pic>
      <p:pic>
        <p:nvPicPr>
          <p:cNvPr id="11" name="Picture 10">
            <a:extLst>
              <a:ext uri="{FF2B5EF4-FFF2-40B4-BE49-F238E27FC236}">
                <a16:creationId xmlns:a16="http://schemas.microsoft.com/office/drawing/2014/main" id="{333385F8-7B2F-440D-94CC-C27CC038F666}"/>
              </a:ext>
            </a:extLst>
          </p:cNvPr>
          <p:cNvPicPr>
            <a:picLocks noChangeAspect="1"/>
          </p:cNvPicPr>
          <p:nvPr/>
        </p:nvPicPr>
        <p:blipFill>
          <a:blip r:embed="rId9"/>
          <a:stretch>
            <a:fillRect/>
          </a:stretch>
        </p:blipFill>
        <p:spPr>
          <a:xfrm>
            <a:off x="5619977" y="6259136"/>
            <a:ext cx="5378121" cy="490630"/>
          </a:xfrm>
          <a:prstGeom prst="rect">
            <a:avLst/>
          </a:prstGeom>
        </p:spPr>
      </p:pic>
      <p:sp>
        <p:nvSpPr>
          <p:cNvPr id="5" name="TextBox 4">
            <a:extLst>
              <a:ext uri="{FF2B5EF4-FFF2-40B4-BE49-F238E27FC236}">
                <a16:creationId xmlns:a16="http://schemas.microsoft.com/office/drawing/2014/main" id="{C93BF4EE-822F-4973-8469-D29EFFFDD0D7}"/>
              </a:ext>
            </a:extLst>
          </p:cNvPr>
          <p:cNvSpPr txBox="1"/>
          <p:nvPr/>
        </p:nvSpPr>
        <p:spPr>
          <a:xfrm>
            <a:off x="10102788" y="1118586"/>
            <a:ext cx="1430135" cy="369332"/>
          </a:xfrm>
          <a:prstGeom prst="rect">
            <a:avLst/>
          </a:prstGeom>
          <a:noFill/>
        </p:spPr>
        <p:txBody>
          <a:bodyPr wrap="none" rtlCol="0">
            <a:spAutoFit/>
          </a:bodyPr>
          <a:lstStyle/>
          <a:p>
            <a:r>
              <a:rPr lang="en-US" dirty="0"/>
              <a:t>***Zones***</a:t>
            </a:r>
          </a:p>
        </p:txBody>
      </p:sp>
    </p:spTree>
    <p:extLst>
      <p:ext uri="{BB962C8B-B14F-4D97-AF65-F5344CB8AC3E}">
        <p14:creationId xmlns:p14="http://schemas.microsoft.com/office/powerpoint/2010/main" val="32436461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4446</TotalTime>
  <Words>3643</Words>
  <Application>Microsoft Office PowerPoint</Application>
  <PresentationFormat>Widescreen</PresentationFormat>
  <Paragraphs>582</Paragraphs>
  <Slides>70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Calibri Light</vt:lpstr>
      <vt:lpstr>Times New Roman</vt:lpstr>
      <vt:lpstr>Office Theme</vt:lpstr>
      <vt:lpstr>Cloud Advocate Exam Q&amp;A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Set 2 IBM Cloud Advocate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Advocate Exam Q&amp;A</dc:title>
  <dc:creator>Mark LaGrone</dc:creator>
  <cp:lastModifiedBy>Mark LaGrone</cp:lastModifiedBy>
  <cp:revision>19</cp:revision>
  <dcterms:created xsi:type="dcterms:W3CDTF">2022-02-27T14:51:42Z</dcterms:created>
  <dcterms:modified xsi:type="dcterms:W3CDTF">2022-03-08T21:39:17Z</dcterms:modified>
</cp:coreProperties>
</file>